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570" r:id="rId3"/>
    <p:sldId id="257" r:id="rId4"/>
    <p:sldId id="573" r:id="rId5"/>
    <p:sldId id="4559" r:id="rId6"/>
    <p:sldId id="4560" r:id="rId7"/>
    <p:sldId id="4562" r:id="rId8"/>
    <p:sldId id="4564" r:id="rId9"/>
    <p:sldId id="786" r:id="rId10"/>
    <p:sldId id="798" r:id="rId11"/>
    <p:sldId id="764" r:id="rId12"/>
    <p:sldId id="767" r:id="rId13"/>
    <p:sldId id="765" r:id="rId14"/>
    <p:sldId id="766" r:id="rId15"/>
    <p:sldId id="792" r:id="rId16"/>
    <p:sldId id="789" r:id="rId17"/>
    <p:sldId id="290" r:id="rId18"/>
    <p:sldId id="791" r:id="rId19"/>
    <p:sldId id="790" r:id="rId20"/>
    <p:sldId id="801" r:id="rId21"/>
    <p:sldId id="799" r:id="rId22"/>
    <p:sldId id="335" r:id="rId23"/>
    <p:sldId id="793" r:id="rId24"/>
    <p:sldId id="800" r:id="rId25"/>
    <p:sldId id="4565" r:id="rId26"/>
    <p:sldId id="294" r:id="rId27"/>
    <p:sldId id="802" r:id="rId28"/>
    <p:sldId id="803" r:id="rId29"/>
    <p:sldId id="4566" r:id="rId30"/>
    <p:sldId id="280" r:id="rId31"/>
    <p:sldId id="804" r:id="rId32"/>
    <p:sldId id="794" r:id="rId33"/>
    <p:sldId id="349" r:id="rId34"/>
    <p:sldId id="343" r:id="rId35"/>
    <p:sldId id="350" r:id="rId36"/>
    <p:sldId id="4567" r:id="rId37"/>
    <p:sldId id="796" r:id="rId38"/>
    <p:sldId id="784" r:id="rId39"/>
    <p:sldId id="430" r:id="rId40"/>
    <p:sldId id="771" r:id="rId41"/>
    <p:sldId id="757" r:id="rId42"/>
    <p:sldId id="785" r:id="rId43"/>
    <p:sldId id="336" r:id="rId44"/>
    <p:sldId id="788" r:id="rId45"/>
    <p:sldId id="365" r:id="rId46"/>
    <p:sldId id="377" r:id="rId47"/>
    <p:sldId id="806" r:id="rId48"/>
  </p:sldIdLst>
  <p:sldSz cx="9144000" cy="6858000" type="screen4x3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33AE1"/>
    <a:srgbClr val="F430AB"/>
    <a:srgbClr val="E6E703"/>
    <a:srgbClr val="72AAAE"/>
    <a:srgbClr val="2A40E2"/>
    <a:srgbClr val="1C31CA"/>
    <a:srgbClr val="728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700"/>
    <p:restoredTop sz="95005" autoAdjust="0"/>
  </p:normalViewPr>
  <p:slideViewPr>
    <p:cSldViewPr>
      <p:cViewPr varScale="1">
        <p:scale>
          <a:sx n="52" d="100"/>
          <a:sy n="52" d="100"/>
        </p:scale>
        <p:origin x="176" y="3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387586" y="6956426"/>
            <a:ext cx="827620" cy="27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08" tIns="46994" rIns="92308" bIns="46994">
            <a:spAutoFit/>
          </a:bodyPr>
          <a:lstStyle/>
          <a:p>
            <a:pPr algn="ctr" defTabSz="917510">
              <a:lnSpc>
                <a:spcPct val="90000"/>
              </a:lnSpc>
            </a:pPr>
            <a:r>
              <a:rPr lang="en-US" sz="1300" b="0">
                <a:latin typeface="Gill Sans Light" charset="0"/>
                <a:cs typeface="Gill Sans Light" charset="0"/>
              </a:rPr>
              <a:t>Page </a:t>
            </a:r>
            <a:fld id="{073744B8-EF17-EB47-B355-93F8159194C2}" type="slidenum">
              <a:rPr lang="en-US" sz="1300" b="0">
                <a:latin typeface="Gill Sans Light" charset="0"/>
                <a:cs typeface="Gill Sans Light" charset="0"/>
              </a:rPr>
              <a:pPr algn="ctr" defTabSz="917510">
                <a:lnSpc>
                  <a:spcPct val="90000"/>
                </a:lnSpc>
              </a:pPr>
              <a:t>‹#›</a:t>
            </a:fld>
            <a:endParaRPr lang="en-US" sz="1300" b="0"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44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373157" y="6956426"/>
            <a:ext cx="856474" cy="27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08" tIns="46994" rIns="92308" bIns="46994">
            <a:spAutoFit/>
          </a:bodyPr>
          <a:lstStyle/>
          <a:p>
            <a:pPr algn="ctr" defTabSz="917510">
              <a:lnSpc>
                <a:spcPct val="90000"/>
              </a:lnSpc>
            </a:pPr>
            <a:r>
              <a:rPr lang="en-US" sz="1300" b="0"/>
              <a:t>Page </a:t>
            </a:r>
            <a:fld id="{6D259941-7246-4245-A40C-55C6F952DF9E}" type="slidenum">
              <a:rPr lang="en-US" sz="1300" b="0"/>
              <a:pPr algn="ctr" defTabSz="917510">
                <a:lnSpc>
                  <a:spcPct val="90000"/>
                </a:lnSpc>
              </a:pPr>
              <a:t>‹#›</a:t>
            </a:fld>
            <a:endParaRPr lang="en-US" sz="1300" b="0"/>
          </a:p>
        </p:txBody>
      </p:sp>
      <p:sp>
        <p:nvSpPr>
          <p:cNvPr id="655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7688"/>
            <a:ext cx="3657600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3" y="3475039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65" tIns="46994" rIns="95665" bIns="469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107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ＭＳ Ｐゴシック" charset="0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C49C35A4-2B09-4044-B684-3B5B5F9682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08F1016-771D-4116-83C0-1A8A1142BC71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1DD9E6BF-77D7-41D8-8E40-BCC9A7C43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ECFA8695-0190-4832-B30E-DCEC8A5962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102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7E047762-40E7-43E4-9B43-6F5B9B32A8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0E5D39-9A86-4ED8-8691-ECA7B1C1AF77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821DBEC8-DA42-4F41-9C7D-8E648A61D1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BB717F07-BEFA-48AC-9D42-A9B51A92B9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639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1514A1A8-4D19-49E4-AD69-33EE6FA1E3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AB6457-4452-4B30-ACCB-2E4E288B7868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8B2F8D86-D304-421E-AE9F-BEFAD389F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3769BACE-8F2A-4C1E-AEFD-C18F7DDF46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957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81F381B3-7525-474E-9C43-F88DC367D4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39371C7-F45E-455A-A9E4-05362E4A5B96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254032B0-F7C0-4AE1-8D19-AD35261EEA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699C746-96D7-49CC-B84A-08A0F7E56E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152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97FF49F-1D45-469B-875E-F2DC1DDA4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49FD0D0-FC60-49A7-A825-489FF222CA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620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6479304-D0E3-440A-A086-9BB2C9CFAC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C6656675-4F11-44EE-82F1-FC6523A16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484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527094FA-9036-BA4C-B497-89EA143F03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12E02DF1-549B-204F-8AC3-1980B658E0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45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D07A81BB-96CB-4FBB-BD88-CC3658B578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6DD7F04E-9A25-4DC3-8673-2856EE538D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096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C4F45F0E-DA1B-4093-B016-7B3B6EA0A1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F2FF164-6E8A-4BC1-B191-9D9705F2419E}" type="slidenum">
              <a:rPr lang="en-US" altLang="en-US">
                <a:latin typeface="Times New Roman" panose="02020603050405020304" pitchFamily="18" charset="0"/>
              </a:rPr>
              <a:pPr/>
              <a:t>46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2B332595-CDB0-4A7B-95ED-0E9FB62206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6F34B16C-62B1-4DE4-BAA8-BDAFA4CB4B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21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Lots of complexity on this slide.  Let’s unpack: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Every process/thread has two stacks.  When the process is running, does the kernel stack have anything useful on it?  You might think yes – it called into the user program.  But actually no – the user program doesn’t return from main.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When a process is ready to run, but not running – it has its user stack as before, but now I also need a place to store the state that had been in the CPU when it stopped running</a:t>
            </a:r>
          </a:p>
          <a:p>
            <a:endParaRPr lang="en-US" baseline="0" dirty="0"/>
          </a:p>
          <a:p>
            <a:r>
              <a:rPr lang="en-US" baseline="0" dirty="0"/>
              <a:t>When a process is waiting for I/O, it had done a system call,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83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067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742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AE28D529-1073-4615-9C35-6D7E43A25A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7E548C-774C-4A0A-B49B-D7561E8DC014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1D0FB5B-1D70-4814-9519-570E54CA96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2DE796A1-E6DA-46E5-BEF3-64070886DF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232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A4A3CAE1-31FF-4E63-B6A6-075591DFA6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510DEEF-5D5D-44BF-A0DE-0E03A5EA1C92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F0A60D48-E453-4779-93AB-8A9C169F68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9F5150A2-7B6E-44C9-9CAF-F609E5225D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765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0B7197EB-9EA5-440C-BF44-3CCC1D8BD1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60ADBD1-0CFE-4524-B710-0FA45B67A62C}" type="slidenum">
              <a:rPr lang="en-US" altLang="en-US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5E333021-2AC7-4A64-BBE4-34E7715675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A4293FD2-C714-429D-A3AA-6BC581EAC2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10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0B7197EB-9EA5-440C-BF44-3CCC1D8BD1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60ADBD1-0CFE-4524-B710-0FA45B67A62C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5E333021-2AC7-4A64-BBE4-34E7715675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A4293FD2-C714-429D-A3AA-6BC581EAC2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294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C49C35A4-2B09-4044-B684-3B5B5F9682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08F1016-771D-4116-83C0-1A8A1142BC71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1DD9E6BF-77D7-41D8-8E40-BCC9A7C43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ECFA8695-0190-4832-B30E-DCEC8A5962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871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SzPct val="120000"/>
              <a:buFont typeface="Arial" panose="020B0604020202020204" pitchFamily="34" charset="0"/>
              <a:buChar char="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>
              <a:buSzPct val="120000"/>
              <a:buFont typeface="Arial" panose="020B0604020202020204" pitchFamily="34" charset="0"/>
              <a:buChar char="•"/>
              <a:defRPr sz="18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buSzPct val="120000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72C1F6-F85B-794F-8C35-018FB5EA5B88}"/>
              </a:ext>
            </a:extLst>
          </p:cNvPr>
          <p:cNvSpPr txBox="1"/>
          <p:nvPr userDrawn="1"/>
        </p:nvSpPr>
        <p:spPr>
          <a:xfrm>
            <a:off x="8469443" y="668561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8968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1120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152400"/>
            <a:ext cx="19812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5791200" cy="5867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19027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692831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006919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588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6857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0487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387832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6462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63132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951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3875" y="174519"/>
            <a:ext cx="71628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924800" cy="510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Body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533400" y="6432762"/>
            <a:ext cx="997495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Ravi Mittal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DB934F-A9E5-C647-BF9E-E36E6FE942FE}"/>
              </a:ext>
            </a:extLst>
          </p:cNvPr>
          <p:cNvSpPr/>
          <p:nvPr userDrawn="1"/>
        </p:nvSpPr>
        <p:spPr>
          <a:xfrm>
            <a:off x="8312131" y="6516172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8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ransition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>
              <a:lumMod val="50000"/>
            </a:schemeClr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accent1">
            <a:lumMod val="50000"/>
          </a:schemeClr>
        </a:buClr>
        <a:buSzPct val="110000"/>
        <a:buChar char="•"/>
        <a:defRPr sz="24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C00000"/>
        </a:buClr>
        <a:buSzPct val="110000"/>
        <a:buFont typeface="Arial" panose="020B0604020202020204" pitchFamily="34" charset="0"/>
        <a:buChar char="•"/>
        <a:defRPr sz="22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0070C0"/>
        </a:buClr>
        <a:buSzPct val="120000"/>
        <a:buFont typeface="Arial" panose="020B0604020202020204" pitchFamily="34" charset="0"/>
        <a:buChar char="•"/>
        <a:defRPr sz="20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3pPr>
      <a:lvl4pPr marL="1543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20000"/>
        <a:buChar char="•"/>
        <a:defRPr sz="18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4pPr>
      <a:lvl5pPr marL="20002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20000"/>
        <a:buFont typeface="Arial" panose="020B0604020202020204" pitchFamily="34" charset="0"/>
        <a:buChar char="•"/>
        <a:defRPr sz="16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5pPr>
      <a:lvl6pPr marL="24574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cheat-sheets.org/saved-copy/Linux_Syscall_quickref.pdf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196752"/>
            <a:ext cx="7848600" cy="2057400"/>
          </a:xfrm>
        </p:spPr>
        <p:txBody>
          <a:bodyPr/>
          <a:lstStyle/>
          <a:p>
            <a:pPr>
              <a:defRPr/>
            </a:pPr>
            <a:br>
              <a:rPr lang="en-US" sz="3000" dirty="0"/>
            </a:br>
            <a:r>
              <a:rPr lang="en-US" sz="3000" dirty="0">
                <a:solidFill>
                  <a:srgbClr val="FF0000"/>
                </a:solidFill>
              </a:rPr>
              <a:t>CS310  Operating Systems </a:t>
            </a:r>
            <a:br>
              <a:rPr lang="en-US" sz="3000" dirty="0"/>
            </a:br>
            <a:br>
              <a:rPr lang="en-US" sz="3000" dirty="0"/>
            </a:br>
            <a:r>
              <a:rPr lang="en-US" sz="2400" dirty="0"/>
              <a:t>Lecture 6:  Process APIs, System Calls, </a:t>
            </a:r>
            <a:r>
              <a:rPr lang="en-US" sz="2400"/>
              <a:t>Kernel Stack</a:t>
            </a:r>
            <a:endParaRPr lang="en-US" sz="2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191000"/>
            <a:ext cx="8001000" cy="1447800"/>
          </a:xfrm>
        </p:spPr>
        <p:txBody>
          <a:bodyPr/>
          <a:lstStyle/>
          <a:p>
            <a:pPr marL="285750" indent="-285750" algn="r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Gill Sans" charset="0"/>
              </a:rPr>
              <a:t>Ravi Mittal</a:t>
            </a:r>
          </a:p>
          <a:p>
            <a:pPr marL="285750" indent="-285750" algn="r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Gill Sans" charset="0"/>
              </a:rPr>
              <a:t>IIT Goa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B1A3-99C6-6A41-B41B-11D033BAF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Calls vs System Calls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C894C-BAAF-874E-955F-77C1F252A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4365104"/>
            <a:ext cx="3886200" cy="1654696"/>
          </a:xfrm>
        </p:spPr>
        <p:txBody>
          <a:bodyPr/>
          <a:lstStyle/>
          <a:p>
            <a:r>
              <a:rPr lang="en-US" sz="2000" dirty="0"/>
              <a:t>OS is trusted; User process is not</a:t>
            </a:r>
          </a:p>
          <a:p>
            <a:r>
              <a:rPr lang="en-US" sz="2000" dirty="0"/>
              <a:t>OS code runs privileged with complete access to all system resources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7A1228A-DA77-304E-A864-B6F87EF59F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16443"/>
            <a:ext cx="8697281" cy="2700589"/>
          </a:xfr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0AF97DC-70A0-5D4B-A11E-3390B80A586F}"/>
              </a:ext>
            </a:extLst>
          </p:cNvPr>
          <p:cNvSpPr txBox="1">
            <a:spLocks/>
          </p:cNvSpPr>
          <p:nvPr/>
        </p:nvSpPr>
        <p:spPr bwMode="auto">
          <a:xfrm>
            <a:off x="523875" y="4356991"/>
            <a:ext cx="3886200" cy="165104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11000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8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8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8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8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IN" sz="2000" b="0" dirty="0"/>
              <a:t>Caller and </a:t>
            </a:r>
            <a:r>
              <a:rPr lang="en-IN" sz="2000" b="0" dirty="0" err="1"/>
              <a:t>callee</a:t>
            </a:r>
            <a:r>
              <a:rPr lang="en-IN" sz="2000" b="0" dirty="0"/>
              <a:t> in the same process</a:t>
            </a:r>
          </a:p>
          <a:p>
            <a:pPr lvl="1"/>
            <a:r>
              <a:rPr lang="en-IN" sz="2000" b="0" dirty="0"/>
              <a:t>Same user </a:t>
            </a:r>
          </a:p>
          <a:p>
            <a:pPr lvl="1"/>
            <a:r>
              <a:rPr lang="en-IN" sz="2000" b="0" dirty="0"/>
              <a:t>Same “domain of trust” </a:t>
            </a:r>
          </a:p>
          <a:p>
            <a:endParaRPr lang="en-US" sz="2000" b="0" kern="0" dirty="0"/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A746CF51-5A45-2D43-A7C8-CC92AD7A0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30" y="6515754"/>
            <a:ext cx="5662297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 423 Operating System Design, </a:t>
            </a:r>
            <a:r>
              <a:rPr lang="en-US" sz="1400" b="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Uinv</a:t>
            </a:r>
            <a:r>
              <a:rPr lang="en-US" sz="1400" b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Illinois, Prof </a:t>
            </a:r>
            <a:r>
              <a:rPr lang="en-US" sz="1400" b="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Fagen-Ullmschneider</a:t>
            </a:r>
            <a:endParaRPr lang="en-US" sz="1400" b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71237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19FDD-7CAE-4AD6-81F0-5F182DE5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Calls (“</a:t>
            </a:r>
            <a:r>
              <a:rPr lang="en-US" dirty="0" err="1"/>
              <a:t>Syscalls</a:t>
            </a:r>
            <a:r>
              <a:rPr lang="en-US" dirty="0"/>
              <a:t>”)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071CB8-16BB-488F-874A-03C610A00FC7}"/>
              </a:ext>
            </a:extLst>
          </p:cNvPr>
          <p:cNvSpPr/>
          <p:nvPr/>
        </p:nvSpPr>
        <p:spPr>
          <a:xfrm>
            <a:off x="3946078" y="3151380"/>
            <a:ext cx="1586666" cy="4847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80341-0BA6-4907-BD07-D427759EC2A2}"/>
              </a:ext>
            </a:extLst>
          </p:cNvPr>
          <p:cNvSpPr txBox="1"/>
          <p:nvPr/>
        </p:nvSpPr>
        <p:spPr>
          <a:xfrm>
            <a:off x="2845354" y="1725557"/>
            <a:ext cx="915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Compilers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3010AE-A54D-4C93-8F48-C0F152F9A4F8}"/>
              </a:ext>
            </a:extLst>
          </p:cNvPr>
          <p:cNvSpPr txBox="1"/>
          <p:nvPr/>
        </p:nvSpPr>
        <p:spPr>
          <a:xfrm>
            <a:off x="4886016" y="2243165"/>
            <a:ext cx="1098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Web Servers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2D2276-381D-45ED-A6BE-F7A8D2C1B670}"/>
              </a:ext>
            </a:extLst>
          </p:cNvPr>
          <p:cNvSpPr txBox="1"/>
          <p:nvPr/>
        </p:nvSpPr>
        <p:spPr>
          <a:xfrm>
            <a:off x="5000316" y="1725557"/>
            <a:ext cx="1230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Web Browsers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8300C6-3096-41F4-B164-E032B4CACE97}"/>
              </a:ext>
            </a:extLst>
          </p:cNvPr>
          <p:cNvSpPr txBox="1"/>
          <p:nvPr/>
        </p:nvSpPr>
        <p:spPr>
          <a:xfrm>
            <a:off x="3267869" y="2321108"/>
            <a:ext cx="937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Databases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46545-D1ED-4349-BE8C-C458F26021D4}"/>
              </a:ext>
            </a:extLst>
          </p:cNvPr>
          <p:cNvSpPr txBox="1"/>
          <p:nvPr/>
        </p:nvSpPr>
        <p:spPr>
          <a:xfrm>
            <a:off x="4033326" y="2043452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Email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EC8882-924D-4D7B-A83A-7BDA5E0F129E}"/>
              </a:ext>
            </a:extLst>
          </p:cNvPr>
          <p:cNvSpPr txBox="1"/>
          <p:nvPr/>
        </p:nvSpPr>
        <p:spPr>
          <a:xfrm>
            <a:off x="3761454" y="1587058"/>
            <a:ext cx="1401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Word Processing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0B4B3E-877F-4777-9C5E-894D52DE836F}"/>
              </a:ext>
            </a:extLst>
          </p:cNvPr>
          <p:cNvSpPr txBox="1"/>
          <p:nvPr/>
        </p:nvSpPr>
        <p:spPr>
          <a:xfrm>
            <a:off x="3946078" y="2869184"/>
            <a:ext cx="1585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Portable OS Library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15F5F8-4B31-494E-9318-7F72BBD52929}"/>
              </a:ext>
            </a:extLst>
          </p:cNvPr>
          <p:cNvSpPr txBox="1"/>
          <p:nvPr/>
        </p:nvSpPr>
        <p:spPr>
          <a:xfrm>
            <a:off x="4189092" y="3151380"/>
            <a:ext cx="1050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System Call </a:t>
            </a:r>
          </a:p>
          <a:p>
            <a:pPr algn="ctr"/>
            <a:r>
              <a:rPr lang="en-US" sz="1400" b="0" dirty="0">
                <a:solidFill>
                  <a:schemeClr val="bg1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Interface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8764D-1D0E-4A79-AD84-5DCD6174E38B}"/>
              </a:ext>
            </a:extLst>
          </p:cNvPr>
          <p:cNvSpPr txBox="1"/>
          <p:nvPr/>
        </p:nvSpPr>
        <p:spPr>
          <a:xfrm>
            <a:off x="4069691" y="3636128"/>
            <a:ext cx="1551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Portable OS Kernel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50CCBE-F14F-4103-B48C-EA0635A35DA4}"/>
              </a:ext>
            </a:extLst>
          </p:cNvPr>
          <p:cNvSpPr txBox="1"/>
          <p:nvPr/>
        </p:nvSpPr>
        <p:spPr>
          <a:xfrm>
            <a:off x="3657254" y="3968738"/>
            <a:ext cx="2595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Platform support,  Device Drivers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A2D474-563F-4CFF-9D92-19801CE1C824}"/>
              </a:ext>
            </a:extLst>
          </p:cNvPr>
          <p:cNvSpPr txBox="1"/>
          <p:nvPr/>
        </p:nvSpPr>
        <p:spPr>
          <a:xfrm>
            <a:off x="3357532" y="4340578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x86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FC65B8-9E05-4F52-A734-3C1CE33656A8}"/>
              </a:ext>
            </a:extLst>
          </p:cNvPr>
          <p:cNvSpPr txBox="1"/>
          <p:nvPr/>
        </p:nvSpPr>
        <p:spPr>
          <a:xfrm>
            <a:off x="5781859" y="4340578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ARM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FF77D-F3C7-4E42-9ADA-44B337DCFAF6}"/>
              </a:ext>
            </a:extLst>
          </p:cNvPr>
          <p:cNvSpPr txBox="1"/>
          <p:nvPr/>
        </p:nvSpPr>
        <p:spPr>
          <a:xfrm>
            <a:off x="4361006" y="4340578"/>
            <a:ext cx="8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PowerPC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8A5CEA-2533-471F-933F-28F366CDA1D7}"/>
              </a:ext>
            </a:extLst>
          </p:cNvPr>
          <p:cNvSpPr txBox="1"/>
          <p:nvPr/>
        </p:nvSpPr>
        <p:spPr>
          <a:xfrm>
            <a:off x="2069068" y="5010917"/>
            <a:ext cx="1870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Ethernet (1Gbs/10Gbs)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E8245D-954C-4B09-9D2C-21DA0DFCBEEE}"/>
              </a:ext>
            </a:extLst>
          </p:cNvPr>
          <p:cNvSpPr txBox="1"/>
          <p:nvPr/>
        </p:nvSpPr>
        <p:spPr>
          <a:xfrm>
            <a:off x="3954603" y="5009481"/>
            <a:ext cx="1361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802.11 a/g/n/ac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238C37-2DEB-4114-8738-FA3621A28B1A}"/>
              </a:ext>
            </a:extLst>
          </p:cNvPr>
          <p:cNvSpPr txBox="1"/>
          <p:nvPr/>
        </p:nvSpPr>
        <p:spPr>
          <a:xfrm>
            <a:off x="5375901" y="4987892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SCSI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3DFC6A-D905-4E9F-81BB-E1AEB727B554}"/>
              </a:ext>
            </a:extLst>
          </p:cNvPr>
          <p:cNvSpPr txBox="1"/>
          <p:nvPr/>
        </p:nvSpPr>
        <p:spPr>
          <a:xfrm>
            <a:off x="6533757" y="4998684"/>
            <a:ext cx="1095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Thunderbolt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ADF637-7656-46AF-9A30-5CA8723829E9}"/>
              </a:ext>
            </a:extLst>
          </p:cNvPr>
          <p:cNvSpPr txBox="1"/>
          <p:nvPr/>
        </p:nvSpPr>
        <p:spPr>
          <a:xfrm>
            <a:off x="5781858" y="4989933"/>
            <a:ext cx="820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Graphics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B3A908-D903-4A27-8AC6-036AC5057485}"/>
              </a:ext>
            </a:extLst>
          </p:cNvPr>
          <p:cNvSpPr txBox="1"/>
          <p:nvPr/>
        </p:nvSpPr>
        <p:spPr>
          <a:xfrm>
            <a:off x="6570541" y="4529076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PCI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116E387-3551-4694-9284-874C8E7DFA53}"/>
              </a:ext>
            </a:extLst>
          </p:cNvPr>
          <p:cNvSpPr/>
          <p:nvPr/>
        </p:nvSpPr>
        <p:spPr>
          <a:xfrm>
            <a:off x="2150238" y="1610532"/>
            <a:ext cx="1795840" cy="3344774"/>
          </a:xfrm>
          <a:custGeom>
            <a:avLst/>
            <a:gdLst>
              <a:gd name="connsiteX0" fmla="*/ 416848 w 2394453"/>
              <a:gd name="connsiteY0" fmla="*/ 0 h 4459699"/>
              <a:gd name="connsiteX1" fmla="*/ 1512286 w 2394453"/>
              <a:gd name="connsiteY1" fmla="*/ 1153705 h 4459699"/>
              <a:gd name="connsiteX2" fmla="*/ 2123017 w 2394453"/>
              <a:gd name="connsiteY2" fmla="*/ 1929305 h 4459699"/>
              <a:gd name="connsiteX3" fmla="*/ 2355677 w 2394453"/>
              <a:gd name="connsiteY3" fmla="*/ 2346190 h 4459699"/>
              <a:gd name="connsiteX4" fmla="*/ 2394453 w 2394453"/>
              <a:gd name="connsiteY4" fmla="*/ 2627345 h 4459699"/>
              <a:gd name="connsiteX5" fmla="*/ 2171488 w 2394453"/>
              <a:gd name="connsiteY5" fmla="*/ 2995755 h 4459699"/>
              <a:gd name="connsiteX6" fmla="*/ 1405651 w 2394453"/>
              <a:gd name="connsiteY6" fmla="*/ 3606540 h 4459699"/>
              <a:gd name="connsiteX7" fmla="*/ 0 w 2394453"/>
              <a:gd name="connsiteY7" fmla="*/ 4459699 h 445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4453" h="4459699">
                <a:moveTo>
                  <a:pt x="416848" y="0"/>
                </a:moveTo>
                <a:lnTo>
                  <a:pt x="1512286" y="1153705"/>
                </a:lnTo>
                <a:lnTo>
                  <a:pt x="2123017" y="1929305"/>
                </a:lnTo>
                <a:lnTo>
                  <a:pt x="2355677" y="2346190"/>
                </a:lnTo>
                <a:lnTo>
                  <a:pt x="2394453" y="2627345"/>
                </a:lnTo>
                <a:lnTo>
                  <a:pt x="2171488" y="2995755"/>
                </a:lnTo>
                <a:lnTo>
                  <a:pt x="1405651" y="3606540"/>
                </a:lnTo>
                <a:lnTo>
                  <a:pt x="0" y="4459699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4531B0FD-5B1D-4347-BE4F-9DFD219191EA}"/>
              </a:ext>
            </a:extLst>
          </p:cNvPr>
          <p:cNvSpPr/>
          <p:nvPr/>
        </p:nvSpPr>
        <p:spPr>
          <a:xfrm flipH="1">
            <a:off x="5532744" y="1543051"/>
            <a:ext cx="1795840" cy="3344774"/>
          </a:xfrm>
          <a:custGeom>
            <a:avLst/>
            <a:gdLst>
              <a:gd name="connsiteX0" fmla="*/ 416848 w 2394453"/>
              <a:gd name="connsiteY0" fmla="*/ 0 h 4459699"/>
              <a:gd name="connsiteX1" fmla="*/ 1512286 w 2394453"/>
              <a:gd name="connsiteY1" fmla="*/ 1153705 h 4459699"/>
              <a:gd name="connsiteX2" fmla="*/ 2123017 w 2394453"/>
              <a:gd name="connsiteY2" fmla="*/ 1929305 h 4459699"/>
              <a:gd name="connsiteX3" fmla="*/ 2355677 w 2394453"/>
              <a:gd name="connsiteY3" fmla="*/ 2346190 h 4459699"/>
              <a:gd name="connsiteX4" fmla="*/ 2394453 w 2394453"/>
              <a:gd name="connsiteY4" fmla="*/ 2627345 h 4459699"/>
              <a:gd name="connsiteX5" fmla="*/ 2171488 w 2394453"/>
              <a:gd name="connsiteY5" fmla="*/ 2995755 h 4459699"/>
              <a:gd name="connsiteX6" fmla="*/ 1405651 w 2394453"/>
              <a:gd name="connsiteY6" fmla="*/ 3606540 h 4459699"/>
              <a:gd name="connsiteX7" fmla="*/ 0 w 2394453"/>
              <a:gd name="connsiteY7" fmla="*/ 4459699 h 445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4453" h="4459699">
                <a:moveTo>
                  <a:pt x="416848" y="0"/>
                </a:moveTo>
                <a:lnTo>
                  <a:pt x="1512286" y="1153705"/>
                </a:lnTo>
                <a:lnTo>
                  <a:pt x="2123017" y="1929305"/>
                </a:lnTo>
                <a:lnTo>
                  <a:pt x="2355677" y="2346190"/>
                </a:lnTo>
                <a:lnTo>
                  <a:pt x="2394453" y="2627345"/>
                </a:lnTo>
                <a:lnTo>
                  <a:pt x="2171488" y="2995755"/>
                </a:lnTo>
                <a:lnTo>
                  <a:pt x="1405651" y="3606540"/>
                </a:lnTo>
                <a:lnTo>
                  <a:pt x="0" y="4459699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282C5D-76AF-4CCF-A688-C746BD6157F1}"/>
              </a:ext>
            </a:extLst>
          </p:cNvPr>
          <p:cNvCxnSpPr/>
          <p:nvPr/>
        </p:nvCxnSpPr>
        <p:spPr>
          <a:xfrm>
            <a:off x="3657254" y="2759389"/>
            <a:ext cx="2069913" cy="224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EB83ADA-7E9F-4F81-9DC1-F38F8EF32F51}"/>
              </a:ext>
            </a:extLst>
          </p:cNvPr>
          <p:cNvCxnSpPr/>
          <p:nvPr/>
        </p:nvCxnSpPr>
        <p:spPr>
          <a:xfrm>
            <a:off x="1555217" y="4311493"/>
            <a:ext cx="53063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C81C35B-7B97-485A-8160-A8A1F1ED349C}"/>
              </a:ext>
            </a:extLst>
          </p:cNvPr>
          <p:cNvSpPr txBox="1"/>
          <p:nvPr/>
        </p:nvSpPr>
        <p:spPr>
          <a:xfrm>
            <a:off x="1706084" y="4340578"/>
            <a:ext cx="900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3366FF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Hardware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01729B-5551-463D-93E0-00D98612DFD9}"/>
              </a:ext>
            </a:extLst>
          </p:cNvPr>
          <p:cNvSpPr txBox="1"/>
          <p:nvPr/>
        </p:nvSpPr>
        <p:spPr>
          <a:xfrm>
            <a:off x="1706084" y="3929648"/>
            <a:ext cx="839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3366FF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Software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0B2D20-2CA4-4378-BAEF-8609E7EB0E14}"/>
              </a:ext>
            </a:extLst>
          </p:cNvPr>
          <p:cNvSpPr txBox="1"/>
          <p:nvPr/>
        </p:nvSpPr>
        <p:spPr>
          <a:xfrm>
            <a:off x="2668057" y="3469783"/>
            <a:ext cx="704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FF0000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System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729114-E826-4F02-8CBB-CF2D39BA46BC}"/>
              </a:ext>
            </a:extLst>
          </p:cNvPr>
          <p:cNvSpPr txBox="1"/>
          <p:nvPr/>
        </p:nvSpPr>
        <p:spPr>
          <a:xfrm>
            <a:off x="2667151" y="3058853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FF0000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User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3CC41D6-A86E-41CF-817C-928E49CCDB5D}"/>
              </a:ext>
            </a:extLst>
          </p:cNvPr>
          <p:cNvCxnSpPr/>
          <p:nvPr/>
        </p:nvCxnSpPr>
        <p:spPr>
          <a:xfrm>
            <a:off x="2475202" y="3454865"/>
            <a:ext cx="18858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481E4-6AA3-4765-9FDC-894C1D00C498}"/>
              </a:ext>
            </a:extLst>
          </p:cNvPr>
          <p:cNvSpPr txBox="1"/>
          <p:nvPr/>
        </p:nvSpPr>
        <p:spPr>
          <a:xfrm>
            <a:off x="5827898" y="2868527"/>
            <a:ext cx="38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FF0000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OS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64AD0D-C5C6-4F04-B487-1F3EFC5A8232}"/>
              </a:ext>
            </a:extLst>
          </p:cNvPr>
          <p:cNvSpPr txBox="1"/>
          <p:nvPr/>
        </p:nvSpPr>
        <p:spPr>
          <a:xfrm>
            <a:off x="6123313" y="2381664"/>
            <a:ext cx="1685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FF0000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Application / Service</a:t>
            </a:r>
          </a:p>
        </p:txBody>
      </p:sp>
      <p:sp>
        <p:nvSpPr>
          <p:cNvPr id="37" name="Text Box 7">
            <a:extLst>
              <a:ext uri="{FF2B5EF4-FFF2-40B4-BE49-F238E27FC236}">
                <a16:creationId xmlns:a16="http://schemas.microsoft.com/office/drawing/2014/main" id="{A1B038DF-7D9E-3C43-A790-AC96440F9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64421"/>
            <a:ext cx="3320374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Crooks &amp; Joseph CS162 © UCB Spring 2021</a:t>
            </a:r>
          </a:p>
        </p:txBody>
      </p:sp>
    </p:spTree>
    <p:extLst>
      <p:ext uri="{BB962C8B-B14F-4D97-AF65-F5344CB8AC3E}">
        <p14:creationId xmlns:p14="http://schemas.microsoft.com/office/powerpoint/2010/main" val="291878746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80947E-FB66-EB48-9152-A7EEBA229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C394DB-F433-074F-AD97-7DF952ED1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8210872" cy="5105400"/>
          </a:xfrm>
        </p:spPr>
        <p:txBody>
          <a:bodyPr/>
          <a:lstStyle/>
          <a:p>
            <a:r>
              <a:rPr lang="en-US" sz="2000" dirty="0"/>
              <a:t>API : Application Programming Interface</a:t>
            </a:r>
          </a:p>
          <a:p>
            <a:pPr lvl="1"/>
            <a:r>
              <a:rPr lang="en-US" sz="2000" dirty="0"/>
              <a:t>Function available to write user programs</a:t>
            </a:r>
          </a:p>
          <a:p>
            <a:r>
              <a:rPr lang="en-US" altLang="zh-CN" sz="2000" dirty="0"/>
              <a:t>System calls are the interface of the OS for</a:t>
            </a:r>
          </a:p>
          <a:p>
            <a:pPr lvl="1"/>
            <a:r>
              <a:rPr lang="en-US" altLang="zh-CN" sz="2000" dirty="0">
                <a:solidFill>
                  <a:srgbClr val="0070C0"/>
                </a:solidFill>
              </a:rPr>
              <a:t>Processes</a:t>
            </a:r>
          </a:p>
          <a:p>
            <a:pPr lvl="2"/>
            <a:r>
              <a:rPr lang="en-US" altLang="zh-CN" sz="1800" dirty="0"/>
              <a:t>Creating, existing, waiting, and terminating</a:t>
            </a:r>
          </a:p>
          <a:p>
            <a:pPr lvl="1"/>
            <a:r>
              <a:rPr lang="en-US" altLang="zh-CN" sz="2000" dirty="0">
                <a:solidFill>
                  <a:srgbClr val="0070C0"/>
                </a:solidFill>
              </a:rPr>
              <a:t>Memory</a:t>
            </a:r>
          </a:p>
          <a:p>
            <a:pPr lvl="2"/>
            <a:r>
              <a:rPr lang="en-US" altLang="zh-CN" sz="1800" dirty="0"/>
              <a:t>Allocation and deallocation</a:t>
            </a:r>
          </a:p>
          <a:p>
            <a:pPr lvl="1"/>
            <a:r>
              <a:rPr lang="en-US" altLang="zh-CN" sz="2000" dirty="0">
                <a:solidFill>
                  <a:srgbClr val="0070C0"/>
                </a:solidFill>
              </a:rPr>
              <a:t>Files and Folders</a:t>
            </a:r>
          </a:p>
          <a:p>
            <a:pPr lvl="2"/>
            <a:r>
              <a:rPr lang="en-US" altLang="zh-CN" sz="1800" dirty="0"/>
              <a:t>Opening, reading, writing, closing</a:t>
            </a:r>
          </a:p>
          <a:p>
            <a:pPr lvl="1"/>
            <a:r>
              <a:rPr lang="en-US" altLang="zh-CN" sz="2000" dirty="0">
                <a:solidFill>
                  <a:srgbClr val="0070C0"/>
                </a:solidFill>
              </a:rPr>
              <a:t>Inter Process Communication</a:t>
            </a:r>
          </a:p>
          <a:p>
            <a:endParaRPr lang="en-US" altLang="zh-CN" sz="2200" dirty="0"/>
          </a:p>
          <a:p>
            <a:r>
              <a:rPr lang="en-US" altLang="zh-CN" sz="2200" dirty="0"/>
              <a:t>We will study process system calls in later lectures</a:t>
            </a:r>
          </a:p>
          <a:p>
            <a:pPr lvl="2"/>
            <a:endParaRPr lang="en-US" altLang="zh-CN" i="1" spc="245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2"/>
            <a:endParaRPr lang="en-IN" sz="1800" dirty="0"/>
          </a:p>
          <a:p>
            <a:pPr lvl="1"/>
            <a:endParaRPr lang="en-IN" sz="2000" dirty="0"/>
          </a:p>
          <a:p>
            <a:pPr lvl="1"/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510207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D633F8-C233-7342-B915-9B1DA5383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74519"/>
            <a:ext cx="8010525" cy="533400"/>
          </a:xfrm>
        </p:spPr>
        <p:txBody>
          <a:bodyPr/>
          <a:lstStyle/>
          <a:p>
            <a:r>
              <a:rPr lang="en-US" dirty="0"/>
              <a:t>Should we rewrite programs for each OS?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AD3257-69D4-5F46-AB9B-684C98E97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7924800" cy="5538936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POSIX API</a:t>
            </a:r>
            <a:r>
              <a:rPr lang="en-IN" dirty="0"/>
              <a:t>: a standard set of system calls that an OS must implement </a:t>
            </a:r>
          </a:p>
          <a:p>
            <a:pPr lvl="1"/>
            <a:r>
              <a:rPr lang="en-IN" dirty="0"/>
              <a:t>Programs written to the POSIX API can run on any POSIX compliant OS </a:t>
            </a:r>
          </a:p>
          <a:p>
            <a:pPr lvl="1"/>
            <a:r>
              <a:rPr lang="en-IN" dirty="0"/>
              <a:t>Most modern OSes are POSIX compliant – Ensures program portability </a:t>
            </a:r>
          </a:p>
          <a:p>
            <a:r>
              <a:rPr lang="en-IN" dirty="0">
                <a:solidFill>
                  <a:srgbClr val="0070C0"/>
                </a:solidFill>
              </a:rPr>
              <a:t>Program language libraries </a:t>
            </a:r>
            <a:r>
              <a:rPr lang="en-IN" dirty="0"/>
              <a:t>hide the details of invoking system calls </a:t>
            </a:r>
          </a:p>
          <a:p>
            <a:pPr lvl="1"/>
            <a:r>
              <a:rPr lang="en-IN" dirty="0"/>
              <a:t>The </a:t>
            </a:r>
            <a:r>
              <a:rPr lang="en-IN" dirty="0" err="1">
                <a:solidFill>
                  <a:srgbClr val="0070C0"/>
                </a:solidFill>
              </a:rPr>
              <a:t>printf</a:t>
            </a:r>
            <a:r>
              <a:rPr lang="en-IN" dirty="0"/>
              <a:t> function in the C library calls the write system call to write to screen </a:t>
            </a:r>
          </a:p>
          <a:p>
            <a:pPr lvl="1"/>
            <a:r>
              <a:rPr lang="en-IN" dirty="0"/>
              <a:t>User programs usually do not need to worry about invoking system calls </a:t>
            </a:r>
          </a:p>
          <a:p>
            <a:pPr lvl="1"/>
            <a:endParaRPr lang="en-IN" dirty="0"/>
          </a:p>
          <a:p>
            <a:pPr marL="0" indent="0">
              <a:buNone/>
            </a:pPr>
            <a:r>
              <a:rPr lang="en-IN" sz="3600" i="1" dirty="0">
                <a:solidFill>
                  <a:srgbClr val="FF0000"/>
                </a:solidFill>
              </a:rPr>
              <a:t>	C  </a:t>
            </a:r>
            <a:r>
              <a:rPr lang="en-IN" sz="3600" i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IN" sz="3600" i="1" dirty="0" err="1">
                <a:solidFill>
                  <a:srgbClr val="FF0000"/>
                </a:solidFill>
                <a:sym typeface="Wingdings" pitchFamily="2" charset="2"/>
              </a:rPr>
              <a:t>libc</a:t>
            </a:r>
            <a:r>
              <a:rPr lang="en-IN" sz="3600" i="1" dirty="0">
                <a:solidFill>
                  <a:srgbClr val="FF0000"/>
                </a:solidFill>
                <a:sym typeface="Wingdings" pitchFamily="2" charset="2"/>
              </a:rPr>
              <a:t>  </a:t>
            </a:r>
            <a:r>
              <a:rPr lang="en-IN" sz="3600" i="1" dirty="0" err="1">
                <a:solidFill>
                  <a:srgbClr val="FF0000"/>
                </a:solidFill>
                <a:sym typeface="Wingdings" pitchFamily="2" charset="2"/>
              </a:rPr>
              <a:t>syscall</a:t>
            </a:r>
            <a:endParaRPr lang="en-IN" sz="3600" i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1863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4C99-CDC4-43E2-9006-4B9A8D90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Library Issues </a:t>
            </a:r>
            <a:r>
              <a:rPr lang="en-US" dirty="0" err="1"/>
              <a:t>Syscalls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609676-EF72-4881-BF1A-CFABABA1B6F8}"/>
              </a:ext>
            </a:extLst>
          </p:cNvPr>
          <p:cNvSpPr/>
          <p:nvPr/>
        </p:nvSpPr>
        <p:spPr bwMode="auto">
          <a:xfrm>
            <a:off x="1341032" y="2400300"/>
            <a:ext cx="200025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5B6F349-85B2-468E-A21A-98FDC9BEE2F2}"/>
              </a:ext>
            </a:extLst>
          </p:cNvPr>
          <p:cNvSpPr/>
          <p:nvPr/>
        </p:nvSpPr>
        <p:spPr bwMode="auto">
          <a:xfrm>
            <a:off x="1283882" y="1771650"/>
            <a:ext cx="571500" cy="571500"/>
          </a:xfrm>
          <a:prstGeom prst="roundRect">
            <a:avLst/>
          </a:prstGeom>
          <a:solidFill>
            <a:srgbClr val="00AE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Proc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BB6A20-D40B-41FC-9F8A-E51F1168C510}"/>
              </a:ext>
            </a:extLst>
          </p:cNvPr>
          <p:cNvSpPr/>
          <p:nvPr/>
        </p:nvSpPr>
        <p:spPr bwMode="auto">
          <a:xfrm>
            <a:off x="1969682" y="1771650"/>
            <a:ext cx="571500" cy="571500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Proc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BB2680B-F4B8-4AFE-A4DE-5286049B7C18}"/>
              </a:ext>
            </a:extLst>
          </p:cNvPr>
          <p:cNvSpPr/>
          <p:nvPr/>
        </p:nvSpPr>
        <p:spPr bwMode="auto">
          <a:xfrm>
            <a:off x="2826932" y="1771650"/>
            <a:ext cx="571500" cy="571500"/>
          </a:xfrm>
          <a:prstGeom prst="roundRect">
            <a:avLst/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Proc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0D51E-38CE-4462-9F80-007CB4646741}"/>
              </a:ext>
            </a:extLst>
          </p:cNvPr>
          <p:cNvSpPr txBox="1"/>
          <p:nvPr/>
        </p:nvSpPr>
        <p:spPr>
          <a:xfrm>
            <a:off x="2515308" y="2057400"/>
            <a:ext cx="330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B886C-D4BD-4F08-AFFA-E7A80401435F}"/>
              </a:ext>
            </a:extLst>
          </p:cNvPr>
          <p:cNvSpPr/>
          <p:nvPr/>
        </p:nvSpPr>
        <p:spPr bwMode="auto">
          <a:xfrm>
            <a:off x="3855632" y="4368760"/>
            <a:ext cx="3223976" cy="43184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079D8D0-6DCD-4775-B8F9-39BBE60A8DCC}"/>
              </a:ext>
            </a:extLst>
          </p:cNvPr>
          <p:cNvSpPr/>
          <p:nvPr/>
        </p:nvSpPr>
        <p:spPr bwMode="auto">
          <a:xfrm>
            <a:off x="3789484" y="2855663"/>
            <a:ext cx="1001369" cy="1470304"/>
          </a:xfrm>
          <a:prstGeom prst="roundRect">
            <a:avLst/>
          </a:prstGeom>
          <a:solidFill>
            <a:srgbClr val="00AE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Appln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A98B5C-DC18-4855-B247-867CAAD383AC}"/>
              </a:ext>
            </a:extLst>
          </p:cNvPr>
          <p:cNvSpPr/>
          <p:nvPr/>
        </p:nvSpPr>
        <p:spPr bwMode="auto">
          <a:xfrm>
            <a:off x="4883463" y="2855663"/>
            <a:ext cx="926820" cy="1470304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D622F97-4C64-4941-89E8-6564E3841EC1}"/>
              </a:ext>
            </a:extLst>
          </p:cNvPr>
          <p:cNvSpPr/>
          <p:nvPr/>
        </p:nvSpPr>
        <p:spPr bwMode="auto">
          <a:xfrm>
            <a:off x="6094022" y="2855663"/>
            <a:ext cx="996737" cy="1470304"/>
          </a:xfrm>
          <a:prstGeom prst="roundRect">
            <a:avLst/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Window Manager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865E72-0ABD-43F6-B74F-7F1840E6650D}"/>
              </a:ext>
            </a:extLst>
          </p:cNvPr>
          <p:cNvSpPr txBox="1"/>
          <p:nvPr/>
        </p:nvSpPr>
        <p:spPr>
          <a:xfrm>
            <a:off x="5756283" y="3360643"/>
            <a:ext cx="4424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3073E4-344F-4968-8DD3-7CE13B40E8B5}"/>
              </a:ext>
            </a:extLst>
          </p:cNvPr>
          <p:cNvSpPr/>
          <p:nvPr/>
        </p:nvSpPr>
        <p:spPr>
          <a:xfrm>
            <a:off x="3789484" y="3823632"/>
            <a:ext cx="1001369" cy="3636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OS library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345714-23A9-40C7-AF96-61D39C5C4549}"/>
              </a:ext>
            </a:extLst>
          </p:cNvPr>
          <p:cNvSpPr/>
          <p:nvPr/>
        </p:nvSpPr>
        <p:spPr>
          <a:xfrm>
            <a:off x="4883463" y="3823632"/>
            <a:ext cx="926820" cy="3636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OS library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4FB5A4-949E-4FCA-9337-F7419C63A3BF}"/>
              </a:ext>
            </a:extLst>
          </p:cNvPr>
          <p:cNvSpPr/>
          <p:nvPr/>
        </p:nvSpPr>
        <p:spPr>
          <a:xfrm>
            <a:off x="6094021" y="3823632"/>
            <a:ext cx="985586" cy="3636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OS library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0A472A-2A4C-4AB6-A2FF-F0D3C1024EAB}"/>
              </a:ext>
            </a:extLst>
          </p:cNvPr>
          <p:cNvSpPr txBox="1"/>
          <p:nvPr/>
        </p:nvSpPr>
        <p:spPr>
          <a:xfrm>
            <a:off x="3311547" y="3848100"/>
            <a:ext cx="445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libc</a:t>
            </a:r>
            <a:endParaRPr lang="en-US" sz="1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 Box 7">
            <a:extLst>
              <a:ext uri="{FF2B5EF4-FFF2-40B4-BE49-F238E27FC236}">
                <a16:creationId xmlns:a16="http://schemas.microsoft.com/office/drawing/2014/main" id="{3E5A3FB0-0251-BD4A-91BF-3DD8DEB83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30" y="6515754"/>
            <a:ext cx="3320374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Crooks &amp; Joseph CS162 © UCB Spring 2021</a:t>
            </a:r>
          </a:p>
        </p:txBody>
      </p:sp>
    </p:spTree>
    <p:extLst>
      <p:ext uri="{BB962C8B-B14F-4D97-AF65-F5344CB8AC3E}">
        <p14:creationId xmlns:p14="http://schemas.microsoft.com/office/powerpoint/2010/main" val="262298567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B0DDE-6B90-0D4C-99B2-1B8197581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EC480-609F-8246-84AA-61DEE0136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Mostly accessed by programs via a high-level </a:t>
            </a:r>
            <a:r>
              <a:rPr lang="en-US" altLang="en-US" dirty="0">
                <a:solidFill>
                  <a:srgbClr val="FF0000"/>
                </a:solidFill>
              </a:rPr>
              <a:t>Application Programming Interface (API</a:t>
            </a:r>
            <a:r>
              <a:rPr lang="en-US" altLang="en-US" dirty="0"/>
              <a:t>) rather than direct system call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76128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96C291-534B-9347-BAAC-97556A58D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Sys Calls are needed ..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E4F237-3F0B-7441-8E36-A74BD587F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following Unix command</a:t>
            </a:r>
          </a:p>
          <a:p>
            <a:pPr marL="457200" lvl="1" indent="0">
              <a:buNone/>
            </a:pPr>
            <a:r>
              <a:rPr lang="en-IN" dirty="0" err="1">
                <a:solidFill>
                  <a:srgbClr val="C00000"/>
                </a:solidFill>
                <a:latin typeface="Courier" pitchFamily="2" charset="0"/>
              </a:rPr>
              <a:t>cp</a:t>
            </a:r>
            <a:r>
              <a:rPr lang="en-IN" dirty="0">
                <a:solidFill>
                  <a:srgbClr val="C00000"/>
                </a:solidFill>
                <a:latin typeface="Courier" pitchFamily="2" charset="0"/>
              </a:rPr>
              <a:t> </a:t>
            </a:r>
            <a:r>
              <a:rPr lang="en-IN" dirty="0" err="1">
                <a:solidFill>
                  <a:srgbClr val="C00000"/>
                </a:solidFill>
                <a:latin typeface="Courier" pitchFamily="2" charset="0"/>
              </a:rPr>
              <a:t>in.txt</a:t>
            </a:r>
            <a:r>
              <a:rPr lang="en-IN" dirty="0">
                <a:solidFill>
                  <a:srgbClr val="C00000"/>
                </a:solidFill>
                <a:latin typeface="Courier" pitchFamily="2" charset="0"/>
              </a:rPr>
              <a:t> </a:t>
            </a:r>
            <a:r>
              <a:rPr lang="en-IN" dirty="0" err="1">
                <a:solidFill>
                  <a:srgbClr val="C00000"/>
                </a:solidFill>
                <a:latin typeface="Courier" pitchFamily="2" charset="0"/>
              </a:rPr>
              <a:t>out.txt</a:t>
            </a:r>
            <a:r>
              <a:rPr lang="en-IN" dirty="0">
                <a:solidFill>
                  <a:srgbClr val="C00000"/>
                </a:solidFill>
                <a:latin typeface="Courier" pitchFamily="2" charset="0"/>
              </a:rPr>
              <a:t> </a:t>
            </a:r>
            <a:endParaRPr lang="en-US" dirty="0">
              <a:solidFill>
                <a:srgbClr val="C00000"/>
              </a:solidFill>
              <a:latin typeface="Courier" pitchFamily="2" charset="0"/>
            </a:endParaRPr>
          </a:p>
          <a:p>
            <a:r>
              <a:rPr lang="en-IN" dirty="0"/>
              <a:t>This command copies the input file </a:t>
            </a:r>
            <a:r>
              <a:rPr lang="en-IN" dirty="0" err="1">
                <a:latin typeface="Courier" pitchFamily="2" charset="0"/>
              </a:rPr>
              <a:t>in.tx</a:t>
            </a:r>
            <a:r>
              <a:rPr lang="en-IN" dirty="0" err="1"/>
              <a:t>t</a:t>
            </a:r>
            <a:r>
              <a:rPr lang="en-IN" dirty="0"/>
              <a:t> to the output file </a:t>
            </a:r>
            <a:r>
              <a:rPr lang="en-IN" dirty="0" err="1">
                <a:latin typeface="Courier" pitchFamily="2" charset="0"/>
              </a:rPr>
              <a:t>out.txt</a:t>
            </a:r>
            <a:r>
              <a:rPr lang="en-IN" dirty="0">
                <a:latin typeface="Courier" pitchFamily="2" charset="0"/>
              </a:rPr>
              <a:t> </a:t>
            </a:r>
          </a:p>
          <a:p>
            <a:r>
              <a:rPr lang="en-US" dirty="0"/>
              <a:t>This seemingly simple command requires a large number of system calls</a:t>
            </a:r>
          </a:p>
          <a:p>
            <a:pPr lvl="1"/>
            <a:r>
              <a:rPr lang="en-US" dirty="0"/>
              <a:t>Write prompting message on terminal</a:t>
            </a:r>
          </a:p>
          <a:p>
            <a:pPr lvl="1"/>
            <a:r>
              <a:rPr lang="en-US" dirty="0"/>
              <a:t>To read keyboard input</a:t>
            </a:r>
          </a:p>
          <a:p>
            <a:pPr lvl="1"/>
            <a:r>
              <a:rPr lang="en-US" dirty="0"/>
              <a:t>To write text onto the terminal</a:t>
            </a:r>
          </a:p>
          <a:p>
            <a:pPr lvl="1"/>
            <a:r>
              <a:rPr lang="en-US" dirty="0"/>
              <a:t>Open input file and open output file</a:t>
            </a:r>
          </a:p>
          <a:p>
            <a:pPr lvl="1"/>
            <a:r>
              <a:rPr lang="en-US" dirty="0"/>
              <a:t>Copy text from input file to output file – in loop</a:t>
            </a:r>
          </a:p>
          <a:p>
            <a:pPr lvl="1"/>
            <a:r>
              <a:rPr lang="en-US" dirty="0"/>
              <a:t>Possible error message if files don’t exist	</a:t>
            </a:r>
          </a:p>
          <a:p>
            <a:pPr lvl="1"/>
            <a:r>
              <a:rPr lang="en-US" dirty="0"/>
              <a:t>Closing both files on completion</a:t>
            </a:r>
          </a:p>
          <a:p>
            <a:pPr lvl="1"/>
            <a:r>
              <a:rPr lang="en-US" dirty="0"/>
              <a:t>And so on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E2AC9B-175E-9044-B7A4-4650418E327E}"/>
              </a:ext>
            </a:extLst>
          </p:cNvPr>
          <p:cNvSpPr/>
          <p:nvPr/>
        </p:nvSpPr>
        <p:spPr>
          <a:xfrm>
            <a:off x="0" y="6481152"/>
            <a:ext cx="8016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Book:  The Operating System Concepts: </a:t>
            </a:r>
            <a:r>
              <a:rPr lang="en-US" sz="1400" b="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Silberschatz</a:t>
            </a: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Galvin, Gagne</a:t>
            </a:r>
          </a:p>
        </p:txBody>
      </p:sp>
    </p:spTree>
    <p:extLst>
      <p:ext uri="{BB962C8B-B14F-4D97-AF65-F5344CB8AC3E}">
        <p14:creationId xmlns:p14="http://schemas.microsoft.com/office/powerpoint/2010/main" val="263449625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0C14F633-D8B3-443E-B572-5804D4ED77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4313"/>
            <a:ext cx="8077200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 of System Calls</a:t>
            </a:r>
          </a:p>
        </p:txBody>
      </p:sp>
      <p:sp>
        <p:nvSpPr>
          <p:cNvPr id="31747" name="Rectangle 5">
            <a:extLst>
              <a:ext uri="{FF2B5EF4-FFF2-40B4-BE49-F238E27FC236}">
                <a16:creationId xmlns:a16="http://schemas.microsoft.com/office/drawing/2014/main" id="{538ABAD4-459A-43EE-99FF-36E56E6589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263" y="1233488"/>
            <a:ext cx="7704137" cy="4530725"/>
          </a:xfrm>
        </p:spPr>
        <p:txBody>
          <a:bodyPr/>
          <a:lstStyle/>
          <a:p>
            <a:r>
              <a:rPr lang="en-US" altLang="en-US"/>
              <a:t>System call sequence to copy the contents of one file to another file</a:t>
            </a:r>
          </a:p>
        </p:txBody>
      </p:sp>
      <p:pic>
        <p:nvPicPr>
          <p:cNvPr id="31748" name="Picture 5">
            <a:extLst>
              <a:ext uri="{FF2B5EF4-FFF2-40B4-BE49-F238E27FC236}">
                <a16:creationId xmlns:a16="http://schemas.microsoft.com/office/drawing/2014/main" id="{AAE1048A-764C-48F0-A738-BA0A29DCB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1965325"/>
            <a:ext cx="5937250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Line 6">
            <a:extLst>
              <a:ext uri="{FF2B5EF4-FFF2-40B4-BE49-F238E27FC236}">
                <a16:creationId xmlns:a16="http://schemas.microsoft.com/office/drawing/2014/main" id="{829D7286-9D2A-4CC2-99A2-293356FA0ED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8063" y="2022475"/>
            <a:ext cx="0" cy="420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750" name="Line 7">
            <a:extLst>
              <a:ext uri="{FF2B5EF4-FFF2-40B4-BE49-F238E27FC236}">
                <a16:creationId xmlns:a16="http://schemas.microsoft.com/office/drawing/2014/main" id="{C5566A3B-AF3E-428A-96FC-E638B34772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3363" y="2012950"/>
            <a:ext cx="0" cy="430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D9D0E9-5D72-B547-BD66-BCEB805D9DB7}"/>
              </a:ext>
            </a:extLst>
          </p:cNvPr>
          <p:cNvSpPr/>
          <p:nvPr/>
        </p:nvSpPr>
        <p:spPr>
          <a:xfrm>
            <a:off x="0" y="6481152"/>
            <a:ext cx="8016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Book:  The Operating System Concepts: </a:t>
            </a:r>
            <a:r>
              <a:rPr lang="en-US" sz="1400" b="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Silberschatz</a:t>
            </a: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Galvin, Gagne</a:t>
            </a:r>
          </a:p>
        </p:txBody>
      </p:sp>
    </p:spTree>
    <p:extLst>
      <p:ext uri="{BB962C8B-B14F-4D97-AF65-F5344CB8AC3E}">
        <p14:creationId xmlns:p14="http://schemas.microsoft.com/office/powerpoint/2010/main" val="155617405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264D-B503-0847-8E68-275A25B76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Application APIs</a:t>
            </a:r>
          </a:p>
        </p:txBody>
      </p:sp>
    </p:spTree>
    <p:extLst>
      <p:ext uri="{BB962C8B-B14F-4D97-AF65-F5344CB8AC3E}">
        <p14:creationId xmlns:p14="http://schemas.microsoft.com/office/powerpoint/2010/main" val="174341877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AEF01D-112F-5549-9540-6866548B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Programming Interface (API)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2261D-20CF-AC46-8F10-BB5724347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program uses </a:t>
            </a:r>
            <a:r>
              <a:rPr lang="en-US" dirty="0">
                <a:solidFill>
                  <a:srgbClr val="0070C0"/>
                </a:solidFill>
              </a:rPr>
              <a:t>hundreds of system calls</a:t>
            </a:r>
            <a:r>
              <a:rPr lang="en-US" dirty="0"/>
              <a:t> in a short time</a:t>
            </a:r>
          </a:p>
          <a:p>
            <a:r>
              <a:rPr lang="en-US" dirty="0"/>
              <a:t>Application Programmers use APIs</a:t>
            </a:r>
          </a:p>
          <a:p>
            <a:pPr lvl="1"/>
            <a:r>
              <a:rPr lang="en-US" dirty="0"/>
              <a:t>API specifies</a:t>
            </a:r>
          </a:p>
          <a:p>
            <a:pPr lvl="2"/>
            <a:r>
              <a:rPr lang="en-US" dirty="0"/>
              <a:t> </a:t>
            </a:r>
            <a:r>
              <a:rPr lang="en-IN" dirty="0"/>
              <a:t>a set of functions that are available to an application programmer </a:t>
            </a:r>
          </a:p>
          <a:p>
            <a:pPr lvl="2"/>
            <a:r>
              <a:rPr lang="en-IN" dirty="0"/>
              <a:t>Parameters passed to each function and return values it can expect</a:t>
            </a:r>
          </a:p>
          <a:p>
            <a:r>
              <a:rPr lang="en-US" altLang="en-US" dirty="0"/>
              <a:t>Three most common APIs are </a:t>
            </a:r>
            <a:r>
              <a:rPr lang="en-US" altLang="en-US" dirty="0">
                <a:solidFill>
                  <a:srgbClr val="0070C0"/>
                </a:solidFill>
              </a:rPr>
              <a:t>Win32 AP</a:t>
            </a:r>
            <a:r>
              <a:rPr lang="en-US" altLang="en-US" dirty="0"/>
              <a:t>I for Windows, </a:t>
            </a:r>
            <a:r>
              <a:rPr lang="en-US" altLang="en-US" dirty="0">
                <a:solidFill>
                  <a:srgbClr val="0070C0"/>
                </a:solidFill>
              </a:rPr>
              <a:t>POSIX API</a:t>
            </a:r>
            <a:r>
              <a:rPr lang="en-US" altLang="en-US" dirty="0"/>
              <a:t> for POSIX-based systems (including virtually all versions of UNIX, Linux, and Mac OS X), and </a:t>
            </a:r>
            <a:r>
              <a:rPr lang="en-US" altLang="en-US" dirty="0">
                <a:solidFill>
                  <a:srgbClr val="0070C0"/>
                </a:solidFill>
              </a:rPr>
              <a:t>Java AP</a:t>
            </a:r>
            <a:r>
              <a:rPr lang="en-US" altLang="en-US" dirty="0"/>
              <a:t>I for the Java virtual machine (JVM)</a:t>
            </a:r>
          </a:p>
          <a:p>
            <a:r>
              <a:rPr lang="en-IN" dirty="0"/>
              <a:t>A programmer accesses an API via a library of code provided by the operating system </a:t>
            </a:r>
          </a:p>
          <a:p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libc</a:t>
            </a:r>
            <a:r>
              <a:rPr lang="en-US" dirty="0"/>
              <a:t>: For Linux and Unix, library for programs written in C</a:t>
            </a:r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7670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6D605B-8A05-A94A-B4F3-AEA2D8C42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19AA51-7BA5-BA4E-8B0C-F9F70CBEE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Contents of this class presentation has been taken from various sources. Thanks are due to the original content creators: </a:t>
            </a:r>
          </a:p>
          <a:p>
            <a:pPr lvl="1"/>
            <a:r>
              <a:rPr lang="en-US" sz="2400" dirty="0">
                <a:solidFill>
                  <a:schemeClr val="dk1"/>
                </a:solidFill>
                <a:ea typeface="Gill Sans"/>
                <a:sym typeface="Gill Sans"/>
              </a:rPr>
              <a:t>CS162, Operating System and Systems Programming, </a:t>
            </a:r>
            <a:r>
              <a:rPr lang="en-US" sz="2400" dirty="0"/>
              <a:t>Profs. Natacha Crooks and Anthony D. Joseph, </a:t>
            </a:r>
            <a:r>
              <a:rPr lang="en-US" sz="2400" dirty="0" err="1"/>
              <a:t>Univesity</a:t>
            </a:r>
            <a:r>
              <a:rPr lang="en-US" sz="2400" dirty="0"/>
              <a:t> of California, Berkeley</a:t>
            </a:r>
            <a:endParaRPr lang="en-US" sz="2400" dirty="0">
              <a:solidFill>
                <a:schemeClr val="dk1"/>
              </a:solidFill>
              <a:ea typeface="Gill Sans"/>
              <a:sym typeface="Gill Sans"/>
            </a:endParaRPr>
          </a:p>
          <a:p>
            <a:pPr lvl="1"/>
            <a:r>
              <a:rPr lang="en-US" sz="2400" dirty="0">
                <a:solidFill>
                  <a:schemeClr val="dk1"/>
                </a:solidFill>
                <a:ea typeface="Gill Sans"/>
                <a:sym typeface="Gill Sans"/>
              </a:rPr>
              <a:t>Book: Operating System Concepts, 10</a:t>
            </a:r>
            <a:r>
              <a:rPr lang="en-US" sz="2400" baseline="30000" dirty="0">
                <a:solidFill>
                  <a:schemeClr val="dk1"/>
                </a:solidFill>
                <a:ea typeface="Gill Sans"/>
                <a:sym typeface="Gill Sans"/>
              </a:rPr>
              <a:t>th</a:t>
            </a:r>
            <a:r>
              <a:rPr lang="en-US" sz="2400" dirty="0">
                <a:solidFill>
                  <a:schemeClr val="dk1"/>
                </a:solidFill>
                <a:ea typeface="Gill Sans"/>
                <a:sym typeface="Gill Sans"/>
              </a:rPr>
              <a:t> Edition, by </a:t>
            </a:r>
            <a:r>
              <a:rPr lang="en-US" sz="2400" dirty="0" err="1">
                <a:solidFill>
                  <a:schemeClr val="dk1"/>
                </a:solidFill>
                <a:ea typeface="Gill Sans"/>
                <a:sym typeface="Gill Sans"/>
              </a:rPr>
              <a:t>Silberschatz</a:t>
            </a:r>
            <a:r>
              <a:rPr lang="en-US" sz="2400" dirty="0">
                <a:solidFill>
                  <a:schemeClr val="dk1"/>
                </a:solidFill>
                <a:ea typeface="Gill Sans"/>
                <a:sym typeface="Gill Sans"/>
              </a:rPr>
              <a:t>, Galvin, and Gagne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59142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E3916-4E6D-6D4A-BDF8-FF72C98B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vs System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A03FD-BEFC-FC47-BF53-B3E2380D6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System Call </a:t>
            </a:r>
            <a:r>
              <a:rPr lang="en-IN" dirty="0"/>
              <a:t>is an explicit request to the kernel made via a software interrupt</a:t>
            </a:r>
          </a:p>
          <a:p>
            <a:r>
              <a:rPr lang="en-IN" dirty="0"/>
              <a:t>API is a function definition that specifies how to obtain a given service</a:t>
            </a:r>
          </a:p>
          <a:p>
            <a:pPr lvl="1"/>
            <a:r>
              <a:rPr lang="en-IN" dirty="0"/>
              <a:t> An OS has several libraries of functions that provide APIs to programmers:</a:t>
            </a:r>
          </a:p>
          <a:p>
            <a:pPr lvl="2"/>
            <a:r>
              <a:rPr lang="en-IN" dirty="0"/>
              <a:t>Some APIs provide services to users in User Mode</a:t>
            </a:r>
          </a:p>
          <a:p>
            <a:pPr lvl="2"/>
            <a:r>
              <a:rPr lang="en-IN" dirty="0"/>
              <a:t>Other APIs use </a:t>
            </a:r>
            <a:r>
              <a:rPr lang="en-IN" dirty="0">
                <a:solidFill>
                  <a:srgbClr val="0070C0"/>
                </a:solidFill>
              </a:rPr>
              <a:t>system calls </a:t>
            </a:r>
            <a:r>
              <a:rPr lang="en-IN" dirty="0"/>
              <a:t>(in turn use kernel mode)</a:t>
            </a:r>
          </a:p>
          <a:p>
            <a:pPr lvl="3"/>
            <a:r>
              <a:rPr lang="en-IN" dirty="0"/>
              <a:t>Wrapper over system call with added functionality</a:t>
            </a:r>
          </a:p>
          <a:p>
            <a:r>
              <a:rPr lang="en-IN" dirty="0"/>
              <a:t>Example: </a:t>
            </a:r>
          </a:p>
          <a:p>
            <a:pPr lvl="1"/>
            <a:r>
              <a:rPr lang="en-IN" dirty="0"/>
              <a:t> In Linux, the malloc( ) , </a:t>
            </a:r>
            <a:r>
              <a:rPr lang="en-IN" dirty="0" err="1"/>
              <a:t>calloc</a:t>
            </a:r>
            <a:r>
              <a:rPr lang="en-IN" dirty="0"/>
              <a:t>( ) , and free( )  APIs are implemented in the </a:t>
            </a:r>
            <a:r>
              <a:rPr lang="en-IN" dirty="0" err="1"/>
              <a:t>libc</a:t>
            </a:r>
            <a:r>
              <a:rPr lang="en-IN" dirty="0"/>
              <a:t>  library</a:t>
            </a:r>
          </a:p>
          <a:p>
            <a:pPr lvl="2"/>
            <a:r>
              <a:rPr lang="en-IN" dirty="0"/>
              <a:t>The code in this library keeps track of the allocation and deallocation requests and uses the </a:t>
            </a:r>
            <a:r>
              <a:rPr lang="en-IN" dirty="0" err="1"/>
              <a:t>brk</a:t>
            </a:r>
            <a:r>
              <a:rPr lang="en-IN" dirty="0"/>
              <a:t>( )  system call to enlarge or shrink the process heap</a:t>
            </a:r>
          </a:p>
          <a:p>
            <a:pPr lvl="2"/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803814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CAE9C-ACA1-584D-9794-FD190EB75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74519"/>
            <a:ext cx="8410081" cy="533400"/>
          </a:xfrm>
        </p:spPr>
        <p:txBody>
          <a:bodyPr/>
          <a:lstStyle/>
          <a:p>
            <a:r>
              <a:rPr lang="en-US" dirty="0"/>
              <a:t>Examples of API calls and System Calls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4945F-630F-6343-97CE-FA03528D0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49" y="1841500"/>
            <a:ext cx="8368807" cy="3315692"/>
          </a:xfrm>
          <a:prstGeom prst="rect">
            <a:avLst/>
          </a:prstGeom>
        </p:spPr>
      </p:pic>
      <p:sp>
        <p:nvSpPr>
          <p:cNvPr id="5" name="Text Box 7">
            <a:extLst>
              <a:ext uri="{FF2B5EF4-FFF2-40B4-BE49-F238E27FC236}">
                <a16:creationId xmlns:a16="http://schemas.microsoft.com/office/drawing/2014/main" id="{C2614A7C-12C8-7B49-B8C0-306CEC145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30" y="6515754"/>
            <a:ext cx="5662297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 423 Operating System Design, </a:t>
            </a:r>
            <a:r>
              <a:rPr lang="en-US" sz="1400" b="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Uinv</a:t>
            </a:r>
            <a:r>
              <a:rPr lang="en-US" sz="1400" b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Illinois, Prof </a:t>
            </a:r>
            <a:r>
              <a:rPr lang="en-US" sz="1400" b="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Fagen-Ullmschneider</a:t>
            </a:r>
            <a:endParaRPr lang="en-US" sz="1400" b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39338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B422D298-022D-44F2-A04B-38156195F2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042275" cy="576263"/>
          </a:xfrm>
        </p:spPr>
        <p:txBody>
          <a:bodyPr/>
          <a:lstStyle/>
          <a:p>
            <a:pPr eaLnBrk="1" hangingPunct="1"/>
            <a:r>
              <a:rPr lang="en-US" altLang="en-US"/>
              <a:t>Standard C Library Example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3B6F1633-75BA-44BA-8653-0681C68C70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798513"/>
            <a:ext cx="7642225" cy="758279"/>
          </a:xfrm>
        </p:spPr>
        <p:txBody>
          <a:bodyPr/>
          <a:lstStyle/>
          <a:p>
            <a:r>
              <a:rPr lang="en-US" altLang="en-US" dirty="0"/>
              <a:t>C program invoking </a:t>
            </a:r>
            <a:r>
              <a:rPr lang="en-US" altLang="en-US" dirty="0" err="1"/>
              <a:t>printf</a:t>
            </a:r>
            <a:r>
              <a:rPr lang="en-US" altLang="en-US" dirty="0"/>
              <a:t>() library call, which calls write() system call</a:t>
            </a:r>
          </a:p>
        </p:txBody>
      </p:sp>
      <p:pic>
        <p:nvPicPr>
          <p:cNvPr id="54276" name="Picture 2">
            <a:extLst>
              <a:ext uri="{FF2B5EF4-FFF2-40B4-BE49-F238E27FC236}">
                <a16:creationId xmlns:a16="http://schemas.microsoft.com/office/drawing/2014/main" id="{89B408DE-A663-4E0E-A0FA-8F2D1E87A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1704975"/>
            <a:ext cx="4579937" cy="470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1651B7-3492-9C40-B8CF-FC83A2B33122}"/>
              </a:ext>
            </a:extLst>
          </p:cNvPr>
          <p:cNvSpPr/>
          <p:nvPr/>
        </p:nvSpPr>
        <p:spPr>
          <a:xfrm>
            <a:off x="0" y="6481152"/>
            <a:ext cx="8016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Book:  The Operating System Concepts: </a:t>
            </a:r>
            <a:r>
              <a:rPr lang="en-US" sz="1400" b="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Silberschatz</a:t>
            </a: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Galvin, Gagne</a:t>
            </a:r>
          </a:p>
        </p:txBody>
      </p:sp>
    </p:spTree>
    <p:extLst>
      <p:ext uri="{BB962C8B-B14F-4D97-AF65-F5344CB8AC3E}">
        <p14:creationId xmlns:p14="http://schemas.microsoft.com/office/powerpoint/2010/main" val="296596412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6CCDE-67FD-3643-94AA-6EC8F2862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Portability</a:t>
            </a:r>
          </a:p>
          <a:p>
            <a:pPr lvl="1"/>
            <a:r>
              <a:rPr lang="en-US" dirty="0"/>
              <a:t>Application programmer need not worry about processor and OS?</a:t>
            </a:r>
          </a:p>
          <a:p>
            <a:r>
              <a:rPr lang="en-US" dirty="0"/>
              <a:t>Simple to use compared to system calls</a:t>
            </a:r>
          </a:p>
          <a:p>
            <a:r>
              <a:rPr lang="en-US" dirty="0"/>
              <a:t>Standard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read</a:t>
            </a:r>
            <a:r>
              <a:rPr lang="en-US" dirty="0"/>
              <a:t> API is described as </a:t>
            </a:r>
          </a:p>
          <a:p>
            <a:pPr lvl="1"/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96372F67-CC2D-E74F-AEDE-88B87C44B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74519"/>
            <a:ext cx="8224589" cy="533400"/>
          </a:xfrm>
        </p:spPr>
        <p:txBody>
          <a:bodyPr/>
          <a:lstStyle/>
          <a:p>
            <a:r>
              <a:rPr lang="en-US" sz="2800" dirty="0"/>
              <a:t>Advantages of using APIs instead of System Calls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616A6C-1367-EC40-8128-6D4F3B7D7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3467100"/>
            <a:ext cx="7505700" cy="185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2EC0E6-5F8A-D547-BC53-F400149DC965}"/>
              </a:ext>
            </a:extLst>
          </p:cNvPr>
          <p:cNvSpPr/>
          <p:nvPr/>
        </p:nvSpPr>
        <p:spPr>
          <a:xfrm>
            <a:off x="818642" y="5457931"/>
            <a:ext cx="7715757" cy="11394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pPr marL="285750" indent="-285750" ea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50000"/>
                </a:schemeClr>
              </a:buClr>
              <a:buSzPct val="120000"/>
              <a:buChar char="•"/>
            </a:pPr>
            <a:r>
              <a:rPr lang="en-IN" b="0" dirty="0" err="1">
                <a:latin typeface="Courier" pitchFamily="2" charset="0"/>
                <a:cs typeface="Calibri" panose="020F0502020204030204" pitchFamily="34" charset="0"/>
              </a:rPr>
              <a:t>int</a:t>
            </a:r>
            <a:r>
              <a:rPr lang="en-IN" b="0" dirty="0">
                <a:latin typeface="Courier" pitchFamily="2" charset="0"/>
                <a:cs typeface="Calibri" panose="020F0502020204030204" pitchFamily="34" charset="0"/>
              </a:rPr>
              <a:t> </a:t>
            </a:r>
            <a:r>
              <a:rPr lang="en-IN" b="0" dirty="0" err="1">
                <a:latin typeface="Courier" pitchFamily="2" charset="0"/>
                <a:cs typeface="Calibri" panose="020F0502020204030204" pitchFamily="34" charset="0"/>
              </a:rPr>
              <a:t>fd</a:t>
            </a:r>
            <a:r>
              <a:rPr lang="en-IN" b="0" dirty="0">
                <a:latin typeface="Calibri" panose="020F0502020204030204" pitchFamily="34" charset="0"/>
                <a:cs typeface="Calibri" panose="020F0502020204030204" pitchFamily="34" charset="0"/>
              </a:rPr>
              <a:t>—the file descriptor to be read </a:t>
            </a:r>
          </a:p>
          <a:p>
            <a:pPr marL="285750" indent="-285750" ea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50000"/>
                </a:schemeClr>
              </a:buClr>
              <a:buSzPct val="120000"/>
              <a:buChar char="•"/>
            </a:pPr>
            <a:r>
              <a:rPr lang="en-IN" b="0" dirty="0">
                <a:latin typeface="Courier" pitchFamily="2" charset="0"/>
                <a:cs typeface="Calibri" panose="020F0502020204030204" pitchFamily="34" charset="0"/>
              </a:rPr>
              <a:t>void *</a:t>
            </a:r>
            <a:r>
              <a:rPr lang="en-IN" b="0" dirty="0" err="1">
                <a:latin typeface="Courier" pitchFamily="2" charset="0"/>
                <a:cs typeface="Calibri" panose="020F0502020204030204" pitchFamily="34" charset="0"/>
              </a:rPr>
              <a:t>buf</a:t>
            </a:r>
            <a:r>
              <a:rPr lang="en-IN" b="0" dirty="0">
                <a:latin typeface="Calibri" panose="020F0502020204030204" pitchFamily="34" charset="0"/>
                <a:cs typeface="Calibri" panose="020F0502020204030204" pitchFamily="34" charset="0"/>
              </a:rPr>
              <a:t>—a buffer into which the data will be read </a:t>
            </a:r>
          </a:p>
          <a:p>
            <a:pPr marL="285750" indent="-285750" ea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50000"/>
                </a:schemeClr>
              </a:buClr>
              <a:buSzPct val="120000"/>
              <a:buChar char="•"/>
            </a:pPr>
            <a:r>
              <a:rPr lang="en-IN" b="0" dirty="0" err="1">
                <a:latin typeface="Courier" pitchFamily="2" charset="0"/>
                <a:cs typeface="Calibri" panose="020F0502020204030204" pitchFamily="34" charset="0"/>
              </a:rPr>
              <a:t>Size_t</a:t>
            </a:r>
            <a:r>
              <a:rPr lang="en-IN" b="0" dirty="0">
                <a:latin typeface="Courier" pitchFamily="2" charset="0"/>
                <a:cs typeface="Calibri" panose="020F0502020204030204" pitchFamily="34" charset="0"/>
              </a:rPr>
              <a:t> count</a:t>
            </a:r>
            <a:r>
              <a:rPr lang="en-IN" b="0" dirty="0">
                <a:latin typeface="Calibri" panose="020F0502020204030204" pitchFamily="34" charset="0"/>
                <a:cs typeface="Calibri" panose="020F0502020204030204" pitchFamily="34" charset="0"/>
              </a:rPr>
              <a:t>—the maximum number of bytes to be read into the buffer </a:t>
            </a:r>
          </a:p>
        </p:txBody>
      </p:sp>
    </p:spTree>
    <p:extLst>
      <p:ext uri="{BB962C8B-B14F-4D97-AF65-F5344CB8AC3E}">
        <p14:creationId xmlns:p14="http://schemas.microsoft.com/office/powerpoint/2010/main" val="152991692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4EE6C-6050-B949-B6EA-CBD4106D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4177E-D442-2946-B122-C9D0E1E5C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1435100"/>
            <a:ext cx="7632700" cy="3987800"/>
          </a:xfrm>
          <a:prstGeom prst="rect">
            <a:avLst/>
          </a:prstGeom>
        </p:spPr>
      </p:pic>
      <p:sp>
        <p:nvSpPr>
          <p:cNvPr id="5" name="Text Box 7">
            <a:extLst>
              <a:ext uri="{FF2B5EF4-FFF2-40B4-BE49-F238E27FC236}">
                <a16:creationId xmlns:a16="http://schemas.microsoft.com/office/drawing/2014/main" id="{4939A25A-3461-FB4C-8AAB-CA49542C7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30" y="6515754"/>
            <a:ext cx="5662297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 423 Operating System Design, </a:t>
            </a:r>
            <a:r>
              <a:rPr lang="en-US" sz="1400" b="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Uinv</a:t>
            </a:r>
            <a:r>
              <a:rPr lang="en-US" sz="1400" b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Illinois, Prof </a:t>
            </a:r>
            <a:r>
              <a:rPr lang="en-US" sz="1400" b="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Fagen-Ullmschneider</a:t>
            </a:r>
            <a:endParaRPr lang="en-US" sz="1400" b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54510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264D-B503-0847-8E68-275A25B76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 Call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57113750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BE3AADB-0F3C-4172-8054-CC2DDF747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7989888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 Implementation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17C2873A-43D0-43EF-AF6C-1C08F69448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263" y="1233488"/>
            <a:ext cx="7632700" cy="4530725"/>
          </a:xfrm>
        </p:spPr>
        <p:txBody>
          <a:bodyPr/>
          <a:lstStyle/>
          <a:p>
            <a:r>
              <a:rPr lang="en-US" altLang="en-US" dirty="0"/>
              <a:t>Typically, a number is  associated with each system call</a:t>
            </a:r>
          </a:p>
          <a:p>
            <a:pPr lvl="1"/>
            <a:r>
              <a:rPr lang="en-US" altLang="en-US" sz="2400" dirty="0">
                <a:solidFill>
                  <a:srgbClr val="0070C0"/>
                </a:solidFill>
              </a:rPr>
              <a:t>System-call interface </a:t>
            </a:r>
            <a:r>
              <a:rPr lang="en-US" altLang="en-US" dirty="0"/>
              <a:t>maintains a table indexed according to these numbers</a:t>
            </a:r>
            <a:endParaRPr lang="en-US" altLang="en-US" sz="800" dirty="0"/>
          </a:p>
          <a:p>
            <a:r>
              <a:rPr lang="en-US" altLang="en-US" dirty="0"/>
              <a:t>The system call interface invokes  the intended system call in OS kernel and returns status of the system call and any return values</a:t>
            </a:r>
            <a:endParaRPr lang="en-US" altLang="en-US" sz="800" dirty="0"/>
          </a:p>
          <a:p>
            <a:r>
              <a:rPr lang="en-US" altLang="en-US" dirty="0"/>
              <a:t>The caller need know nothing about how the system call is implemented</a:t>
            </a:r>
          </a:p>
          <a:p>
            <a:pPr lvl="1"/>
            <a:r>
              <a:rPr lang="en-US" altLang="en-US" dirty="0"/>
              <a:t>Just needs to obey API and understand what OS will do as a result call</a:t>
            </a:r>
          </a:p>
          <a:p>
            <a:pPr lvl="1"/>
            <a:r>
              <a:rPr lang="en-US" altLang="en-US" dirty="0"/>
              <a:t>Most details of  OS interface hidden from programmer by API  </a:t>
            </a:r>
          </a:p>
          <a:p>
            <a:pPr lvl="2"/>
            <a:r>
              <a:rPr lang="en-US" altLang="en-US" dirty="0"/>
              <a:t>Managed by run-time support library (set of functions built into libraries included with compiler)</a:t>
            </a:r>
          </a:p>
        </p:txBody>
      </p:sp>
    </p:spTree>
    <p:extLst>
      <p:ext uri="{BB962C8B-B14F-4D97-AF65-F5344CB8AC3E}">
        <p14:creationId xmlns:p14="http://schemas.microsoft.com/office/powerpoint/2010/main" val="225908708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BE3AADB-0F3C-4172-8054-CC2DDF747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798988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System Call Implementation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17C2873A-43D0-43EF-AF6C-1C08F69448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263" y="1233488"/>
            <a:ext cx="7632700" cy="4530725"/>
          </a:xfrm>
        </p:spPr>
        <p:txBody>
          <a:bodyPr/>
          <a:lstStyle/>
          <a:p>
            <a:r>
              <a:rPr lang="en-US" altLang="en-US" dirty="0"/>
              <a:t>When a process makes a system call, the processor switches to kernel mode</a:t>
            </a:r>
          </a:p>
          <a:p>
            <a:r>
              <a:rPr lang="en-US" altLang="en-US" dirty="0"/>
              <a:t>In Kernel mode it runs System Call handler</a:t>
            </a:r>
          </a:p>
          <a:p>
            <a:r>
              <a:rPr lang="en-US" altLang="en-US" dirty="0"/>
              <a:t>User process passes a parameter called system call number and other parameters</a:t>
            </a:r>
          </a:p>
          <a:p>
            <a:r>
              <a:rPr lang="en-US" altLang="en-US" dirty="0"/>
              <a:t>System call handler is similar to other exception handler (will study it later). It performs the following actions:</a:t>
            </a:r>
          </a:p>
          <a:p>
            <a:pPr lvl="1"/>
            <a:r>
              <a:rPr lang="en-US" altLang="en-US" dirty="0"/>
              <a:t>Saves contents of registers in Kernel Mode Stack</a:t>
            </a:r>
          </a:p>
          <a:p>
            <a:pPr lvl="1"/>
            <a:r>
              <a:rPr lang="en-US" altLang="en-US" dirty="0"/>
              <a:t>Handles the system call by invoking  a function called system call service routine</a:t>
            </a:r>
          </a:p>
          <a:p>
            <a:pPr lvl="1"/>
            <a:r>
              <a:rPr lang="en-US" altLang="en-US" dirty="0"/>
              <a:t>Exit from handler: </a:t>
            </a:r>
            <a:r>
              <a:rPr lang="en-US" altLang="en-US" dirty="0" err="1"/>
              <a:t>Regs</a:t>
            </a:r>
            <a:r>
              <a:rPr lang="en-US" altLang="en-US" dirty="0"/>
              <a:t> are loaded  with values saved in Kernel stack ; CPU is switched back to user mode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7771336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B7839-4B89-1A4D-B992-7DE5AC16C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Invoking a system call from Applications</a:t>
            </a:r>
            <a:endParaRPr lang="en-US" dirty="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45C35ECF-A4CC-8940-AB42-A8ABB0429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30" y="6515754"/>
            <a:ext cx="4369572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 Understanding the Linux Kernel, by Bovet and </a:t>
            </a:r>
            <a:r>
              <a:rPr lang="en-US" sz="1400" b="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Cesati</a:t>
            </a:r>
            <a:endParaRPr lang="en-US" sz="1400" b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09F7F7-EAD6-7546-846D-F8A0BB84F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1124744"/>
            <a:ext cx="8568952" cy="2708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69BAD9-FA6E-024F-80EC-5BEB739A34A6}"/>
              </a:ext>
            </a:extLst>
          </p:cNvPr>
          <p:cNvSpPr txBox="1"/>
          <p:nvPr/>
        </p:nvSpPr>
        <p:spPr>
          <a:xfrm>
            <a:off x="525300" y="3926653"/>
            <a:ext cx="1272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1B59D3-FC08-E24E-92DA-02BD0BC490A8}"/>
              </a:ext>
            </a:extLst>
          </p:cNvPr>
          <p:cNvSpPr txBox="1"/>
          <p:nvPr/>
        </p:nvSpPr>
        <p:spPr>
          <a:xfrm>
            <a:off x="2483768" y="3902780"/>
            <a:ext cx="1022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Wrapper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Routine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37C328-17C7-1D4A-B1F4-86FDE39FC685}"/>
              </a:ext>
            </a:extLst>
          </p:cNvPr>
          <p:cNvSpPr txBox="1"/>
          <p:nvPr/>
        </p:nvSpPr>
        <p:spPr>
          <a:xfrm>
            <a:off x="4716016" y="3926653"/>
            <a:ext cx="1267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Call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handler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BB391A-4B6B-7A48-A244-46B095234797}"/>
              </a:ext>
            </a:extLst>
          </p:cNvPr>
          <p:cNvSpPr txBox="1"/>
          <p:nvPr/>
        </p:nvSpPr>
        <p:spPr>
          <a:xfrm>
            <a:off x="6937111" y="3926653"/>
            <a:ext cx="1670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Call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 Routine</a:t>
            </a:r>
          </a:p>
        </p:txBody>
      </p:sp>
    </p:spTree>
    <p:extLst>
      <p:ext uri="{BB962C8B-B14F-4D97-AF65-F5344CB8AC3E}">
        <p14:creationId xmlns:p14="http://schemas.microsoft.com/office/powerpoint/2010/main" val="158253376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264D-B503-0847-8E68-275A25B76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Types of System Calls</a:t>
            </a:r>
          </a:p>
        </p:txBody>
      </p:sp>
    </p:spTree>
    <p:extLst>
      <p:ext uri="{BB962C8B-B14F-4D97-AF65-F5344CB8AC3E}">
        <p14:creationId xmlns:p14="http://schemas.microsoft.com/office/powerpoint/2010/main" val="102199169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61744-3EBB-8C46-8959-78FD8F3B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study..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B1C60-779A-2F42-9F05-9608DC3B9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Kernel Stack – another system data structure</a:t>
            </a:r>
          </a:p>
          <a:p>
            <a:r>
              <a:rPr lang="en-US" dirty="0"/>
              <a:t>System Calls</a:t>
            </a:r>
          </a:p>
          <a:p>
            <a:r>
              <a:rPr lang="en-US" dirty="0"/>
              <a:t>Application Programming Interfaces</a:t>
            </a:r>
          </a:p>
          <a:p>
            <a:r>
              <a:rPr lang="en-US" dirty="0"/>
              <a:t>A tree of processes in Linux</a:t>
            </a:r>
          </a:p>
        </p:txBody>
      </p:sp>
      <p:pic>
        <p:nvPicPr>
          <p:cNvPr id="4" name="Google Shape;113;p2">
            <a:extLst>
              <a:ext uri="{FF2B5EF4-FFF2-40B4-BE49-F238E27FC236}">
                <a16:creationId xmlns:a16="http://schemas.microsoft.com/office/drawing/2014/main" id="{F80951B1-7ADD-AB40-9B35-5DDA1F095BA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2040" y="3982592"/>
            <a:ext cx="2362360" cy="2243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77501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81CC25A-92E8-44D5-853F-5EA5E0E481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4313"/>
            <a:ext cx="8129588" cy="576262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</a:t>
            </a:r>
          </a:p>
        </p:txBody>
      </p:sp>
      <p:sp>
        <p:nvSpPr>
          <p:cNvPr id="44035" name="Rectangle 4">
            <a:extLst>
              <a:ext uri="{FF2B5EF4-FFF2-40B4-BE49-F238E27FC236}">
                <a16:creationId xmlns:a16="http://schemas.microsoft.com/office/drawing/2014/main" id="{4FFFE9F1-36B8-4D67-9C3C-A4A661B03E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561" y="1052736"/>
            <a:ext cx="7748587" cy="4530725"/>
          </a:xfrm>
        </p:spPr>
        <p:txBody>
          <a:bodyPr/>
          <a:lstStyle/>
          <a:p>
            <a:r>
              <a:rPr lang="en-US" altLang="en-US" dirty="0"/>
              <a:t>Process control</a:t>
            </a:r>
          </a:p>
          <a:p>
            <a:r>
              <a:rPr lang="en-US" altLang="en-US" dirty="0"/>
              <a:t>File Management</a:t>
            </a:r>
          </a:p>
          <a:p>
            <a:r>
              <a:rPr lang="en-US" altLang="en-US" dirty="0"/>
              <a:t>Device Management</a:t>
            </a:r>
          </a:p>
          <a:p>
            <a:r>
              <a:rPr lang="en-US" altLang="en-US" dirty="0"/>
              <a:t>Information Management</a:t>
            </a:r>
          </a:p>
          <a:p>
            <a:r>
              <a:rPr lang="en-US" altLang="en-US" dirty="0"/>
              <a:t>Communications</a:t>
            </a:r>
          </a:p>
          <a:p>
            <a:r>
              <a:rPr lang="en-US" altLang="en-US" dirty="0"/>
              <a:t>Protection</a:t>
            </a:r>
          </a:p>
        </p:txBody>
      </p:sp>
    </p:spTree>
    <p:extLst>
      <p:ext uri="{BB962C8B-B14F-4D97-AF65-F5344CB8AC3E}">
        <p14:creationId xmlns:p14="http://schemas.microsoft.com/office/powerpoint/2010/main" val="25432855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5A2A1E-BA1C-DD4A-B5E1-E179F2082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Calls in Windows and Unix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FC1123BD-6F8D-0046-881E-E8782320E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15" y="880829"/>
            <a:ext cx="6696744" cy="562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AC3939F-CDBD-5349-87F0-555C187CD7CB}"/>
              </a:ext>
            </a:extLst>
          </p:cNvPr>
          <p:cNvSpPr/>
          <p:nvPr/>
        </p:nvSpPr>
        <p:spPr>
          <a:xfrm>
            <a:off x="0" y="6481152"/>
            <a:ext cx="8016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Book:  The Operating System Concepts: </a:t>
            </a:r>
            <a:r>
              <a:rPr lang="en-US" sz="1400" b="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Silberschatz</a:t>
            </a: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Galvin, Gagne</a:t>
            </a:r>
          </a:p>
        </p:txBody>
      </p:sp>
    </p:spTree>
    <p:extLst>
      <p:ext uri="{BB962C8B-B14F-4D97-AF65-F5344CB8AC3E}">
        <p14:creationId xmlns:p14="http://schemas.microsoft.com/office/powerpoint/2010/main" val="18583538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81CC25A-92E8-44D5-853F-5EA5E0E481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4313"/>
            <a:ext cx="8129588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Process Control </a:t>
            </a:r>
            <a:r>
              <a:rPr lang="en-US" altLang="en-US" dirty="0"/>
              <a:t>- System Calls</a:t>
            </a:r>
          </a:p>
        </p:txBody>
      </p:sp>
      <p:sp>
        <p:nvSpPr>
          <p:cNvPr id="44035" name="Rectangle 4">
            <a:extLst>
              <a:ext uri="{FF2B5EF4-FFF2-40B4-BE49-F238E27FC236}">
                <a16:creationId xmlns:a16="http://schemas.microsoft.com/office/drawing/2014/main" id="{4FFFE9F1-36B8-4D67-9C3C-A4A661B03E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561" y="1052736"/>
            <a:ext cx="7748587" cy="4896544"/>
          </a:xfrm>
        </p:spPr>
        <p:txBody>
          <a:bodyPr/>
          <a:lstStyle/>
          <a:p>
            <a:r>
              <a:rPr lang="en-US" altLang="en-US" dirty="0"/>
              <a:t>create process, terminate process</a:t>
            </a:r>
          </a:p>
          <a:p>
            <a:r>
              <a:rPr lang="en-US" altLang="en-US" dirty="0"/>
              <a:t>end, abort</a:t>
            </a:r>
          </a:p>
          <a:p>
            <a:r>
              <a:rPr lang="en-US" altLang="en-US" dirty="0"/>
              <a:t>load, execute</a:t>
            </a:r>
          </a:p>
          <a:p>
            <a:r>
              <a:rPr lang="en-US" altLang="en-US" dirty="0"/>
              <a:t>get process attributes, set process attributes</a:t>
            </a:r>
          </a:p>
          <a:p>
            <a:r>
              <a:rPr lang="en-US" altLang="en-US" dirty="0"/>
              <a:t>wait for time</a:t>
            </a:r>
          </a:p>
          <a:p>
            <a:r>
              <a:rPr lang="en-US" altLang="en-US" dirty="0"/>
              <a:t>wait event, signal event</a:t>
            </a:r>
          </a:p>
          <a:p>
            <a:r>
              <a:rPr lang="en-US" altLang="en-US" dirty="0"/>
              <a:t>allocate and free memory</a:t>
            </a:r>
          </a:p>
          <a:p>
            <a:r>
              <a:rPr lang="en-US" altLang="en-US" dirty="0"/>
              <a:t>Dump memory if error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</a:rPr>
              <a:t>Debugger</a:t>
            </a:r>
            <a:r>
              <a:rPr lang="en-US" altLang="en-US" dirty="0"/>
              <a:t> for determining </a:t>
            </a:r>
            <a:r>
              <a:rPr lang="en-US" altLang="en-US" b="1" dirty="0">
                <a:solidFill>
                  <a:srgbClr val="006699"/>
                </a:solidFill>
              </a:rPr>
              <a:t>bugs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</a:rPr>
              <a:t>single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</a:rPr>
              <a:t>step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execution</a:t>
            </a:r>
          </a:p>
          <a:p>
            <a:r>
              <a:rPr lang="en-US" altLang="en-US" b="1" dirty="0">
                <a:solidFill>
                  <a:srgbClr val="006699"/>
                </a:solidFill>
              </a:rPr>
              <a:t>Locks</a:t>
            </a:r>
            <a:r>
              <a:rPr lang="en-US" altLang="en-US" dirty="0"/>
              <a:t> for managing access to shared data between processes – </a:t>
            </a:r>
            <a:r>
              <a:rPr lang="en-US" altLang="en-US" dirty="0" err="1">
                <a:solidFill>
                  <a:srgbClr val="FF0000"/>
                </a:solidFill>
                <a:latin typeface="Courier" pitchFamily="2" charset="0"/>
              </a:rPr>
              <a:t>acquire_lock</a:t>
            </a:r>
            <a:r>
              <a:rPr lang="en-US" altLang="en-US" dirty="0">
                <a:solidFill>
                  <a:srgbClr val="FF0000"/>
                </a:solidFill>
                <a:latin typeface="Courier" pitchFamily="2" charset="0"/>
              </a:rPr>
              <a:t>()</a:t>
            </a:r>
            <a:r>
              <a:rPr lang="en-US" altLang="en-US" dirty="0">
                <a:latin typeface="Courier" pitchFamily="2" charset="0"/>
              </a:rPr>
              <a:t> </a:t>
            </a:r>
            <a:r>
              <a:rPr lang="en-US" altLang="en-US" dirty="0"/>
              <a:t>and </a:t>
            </a:r>
            <a:r>
              <a:rPr lang="en-US" altLang="en-US" dirty="0" err="1">
                <a:solidFill>
                  <a:srgbClr val="FF0000"/>
                </a:solidFill>
                <a:latin typeface="Courier" pitchFamily="2" charset="0"/>
              </a:rPr>
              <a:t>release_lock</a:t>
            </a:r>
            <a:r>
              <a:rPr lang="en-US" altLang="en-US" dirty="0">
                <a:solidFill>
                  <a:srgbClr val="FF0000"/>
                </a:solidFill>
                <a:latin typeface="Courier" pitchFamily="2" charset="0"/>
              </a:rPr>
              <a:t>()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9605CD-51F7-3C46-BC2D-A854F356744C}"/>
              </a:ext>
            </a:extLst>
          </p:cNvPr>
          <p:cNvSpPr/>
          <p:nvPr/>
        </p:nvSpPr>
        <p:spPr>
          <a:xfrm>
            <a:off x="0" y="6481152"/>
            <a:ext cx="8016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Book:  The Operating System Concepts: </a:t>
            </a:r>
            <a:r>
              <a:rPr lang="en-US" sz="1400" b="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Silberschatz</a:t>
            </a: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Galvin, Gagne</a:t>
            </a:r>
          </a:p>
        </p:txBody>
      </p:sp>
    </p:spTree>
    <p:extLst>
      <p:ext uri="{BB962C8B-B14F-4D97-AF65-F5344CB8AC3E}">
        <p14:creationId xmlns:p14="http://schemas.microsoft.com/office/powerpoint/2010/main" val="404046427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>
            <a:extLst>
              <a:ext uri="{FF2B5EF4-FFF2-40B4-BE49-F238E27FC236}">
                <a16:creationId xmlns:a16="http://schemas.microsoft.com/office/drawing/2014/main" id="{4156D97E-B3F7-4D08-9926-F21EAB5326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233488"/>
            <a:ext cx="7732712" cy="4530725"/>
          </a:xfrm>
        </p:spPr>
        <p:txBody>
          <a:bodyPr/>
          <a:lstStyle/>
          <a:p>
            <a:r>
              <a:rPr lang="en-US" altLang="en-US" dirty="0"/>
              <a:t>File management</a:t>
            </a:r>
          </a:p>
          <a:p>
            <a:pPr lvl="1"/>
            <a:r>
              <a:rPr lang="en-US" altLang="en-US" dirty="0"/>
              <a:t>create file, delete file</a:t>
            </a:r>
          </a:p>
          <a:p>
            <a:pPr lvl="1"/>
            <a:r>
              <a:rPr lang="en-US" altLang="en-US" dirty="0"/>
              <a:t>open, close file</a:t>
            </a:r>
          </a:p>
          <a:p>
            <a:pPr lvl="1"/>
            <a:r>
              <a:rPr lang="en-US" altLang="en-US" dirty="0"/>
              <a:t>read, write, reposition</a:t>
            </a:r>
          </a:p>
          <a:p>
            <a:pPr lvl="1"/>
            <a:r>
              <a:rPr lang="en-US" altLang="en-US" dirty="0"/>
              <a:t>get and set file attributes</a:t>
            </a:r>
          </a:p>
          <a:p>
            <a:r>
              <a:rPr lang="en-US" altLang="en-US" dirty="0"/>
              <a:t>Device management</a:t>
            </a:r>
          </a:p>
          <a:p>
            <a:pPr lvl="1"/>
            <a:r>
              <a:rPr lang="en-US" altLang="en-US" dirty="0"/>
              <a:t>request device, release device</a:t>
            </a:r>
          </a:p>
          <a:p>
            <a:pPr lvl="1"/>
            <a:r>
              <a:rPr lang="en-US" altLang="en-US" dirty="0"/>
              <a:t>read, write, reposition</a:t>
            </a:r>
          </a:p>
          <a:p>
            <a:pPr lvl="1"/>
            <a:r>
              <a:rPr lang="en-US" altLang="en-US" dirty="0"/>
              <a:t>get device attributes, set device attributes</a:t>
            </a:r>
          </a:p>
          <a:p>
            <a:pPr lvl="1"/>
            <a:r>
              <a:rPr lang="en-US" altLang="en-US" dirty="0"/>
              <a:t>logically attach or detach devices</a:t>
            </a:r>
          </a:p>
          <a:p>
            <a:pPr lvl="1"/>
            <a:endParaRPr lang="en-US" altLang="en-US" dirty="0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A1101D3E-F01E-4DD1-88DC-B60A703EA3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2763" y="225425"/>
            <a:ext cx="8021637" cy="576263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File and Device Management </a:t>
            </a:r>
            <a:r>
              <a:rPr lang="en-US" altLang="en-US" dirty="0"/>
              <a:t>- System Calls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C69503-25B4-574C-B86E-A776A47720F8}"/>
              </a:ext>
            </a:extLst>
          </p:cNvPr>
          <p:cNvSpPr/>
          <p:nvPr/>
        </p:nvSpPr>
        <p:spPr>
          <a:xfrm>
            <a:off x="0" y="6481152"/>
            <a:ext cx="8016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Book:  The Operating System Concepts: </a:t>
            </a:r>
            <a:r>
              <a:rPr lang="en-US" sz="1400" b="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Silberschatz</a:t>
            </a: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Galvin, Gagne</a:t>
            </a:r>
          </a:p>
        </p:txBody>
      </p:sp>
    </p:spTree>
    <p:extLst>
      <p:ext uri="{BB962C8B-B14F-4D97-AF65-F5344CB8AC3E}">
        <p14:creationId xmlns:p14="http://schemas.microsoft.com/office/powerpoint/2010/main" val="199233829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F170523-A8A8-43C6-820A-D68F85AF07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27013"/>
            <a:ext cx="7991475" cy="576262"/>
          </a:xfrm>
        </p:spPr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</a:rPr>
              <a:t>Information and Communication </a:t>
            </a:r>
            <a:r>
              <a:rPr lang="en-US" altLang="en-US" sz="2800" dirty="0"/>
              <a:t>- System Calls</a:t>
            </a:r>
          </a:p>
        </p:txBody>
      </p:sp>
      <p:sp>
        <p:nvSpPr>
          <p:cNvPr id="48131" name="Rectangle 4">
            <a:extLst>
              <a:ext uri="{FF2B5EF4-FFF2-40B4-BE49-F238E27FC236}">
                <a16:creationId xmlns:a16="http://schemas.microsoft.com/office/drawing/2014/main" id="{3E675A7B-D65B-4A2E-A667-61009784BC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34238" cy="4530725"/>
          </a:xfrm>
        </p:spPr>
        <p:txBody>
          <a:bodyPr/>
          <a:lstStyle/>
          <a:p>
            <a:r>
              <a:rPr lang="en-US" altLang="en-US" dirty="0"/>
              <a:t>Information maintenance</a:t>
            </a:r>
          </a:p>
          <a:p>
            <a:pPr lvl="1"/>
            <a:r>
              <a:rPr lang="en-US" altLang="en-US" dirty="0"/>
              <a:t>get time or date, set time or date</a:t>
            </a:r>
          </a:p>
          <a:p>
            <a:pPr lvl="1"/>
            <a:r>
              <a:rPr lang="en-US" altLang="en-US" dirty="0"/>
              <a:t>get system data, set system data</a:t>
            </a:r>
          </a:p>
          <a:p>
            <a:pPr lvl="1"/>
            <a:r>
              <a:rPr lang="en-US" altLang="en-US" dirty="0"/>
              <a:t>get and set process, file, or device attributes</a:t>
            </a:r>
          </a:p>
          <a:p>
            <a:r>
              <a:rPr lang="en-US" altLang="en-US" dirty="0"/>
              <a:t>Communications</a:t>
            </a:r>
          </a:p>
          <a:p>
            <a:pPr lvl="1"/>
            <a:r>
              <a:rPr lang="en-US" altLang="en-US" dirty="0"/>
              <a:t>create, delete communication connection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</a:rPr>
              <a:t>message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</a:rPr>
              <a:t>passing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</a:rPr>
              <a:t>model</a:t>
            </a:r>
            <a:r>
              <a:rPr lang="en-US" altLang="en-US" b="1" dirty="0">
                <a:solidFill>
                  <a:srgbClr val="3366FF"/>
                </a:solidFill>
              </a:rPr>
              <a:t> - </a:t>
            </a:r>
            <a:r>
              <a:rPr lang="en-US" altLang="en-US" dirty="0"/>
              <a:t>send, receive messages to </a:t>
            </a:r>
            <a:r>
              <a:rPr lang="en-US" altLang="en-US" b="1" dirty="0">
                <a:solidFill>
                  <a:srgbClr val="006699"/>
                </a:solidFill>
              </a:rPr>
              <a:t>host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</a:rPr>
              <a:t>name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006699"/>
                </a:solidFill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</a:rPr>
              <a:t>name</a:t>
            </a:r>
          </a:p>
          <a:p>
            <a:pPr lvl="2"/>
            <a:r>
              <a:rPr lang="en-US" altLang="en-US" dirty="0"/>
              <a:t>From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</a:rPr>
              <a:t>client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</a:rPr>
              <a:t>server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</a:rPr>
              <a:t>Shared-memory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</a:rPr>
              <a:t>model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create and gain access to memory regions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5F3-31BA-624D-9BA4-2A9F4BF406FC}"/>
              </a:ext>
            </a:extLst>
          </p:cNvPr>
          <p:cNvSpPr/>
          <p:nvPr/>
        </p:nvSpPr>
        <p:spPr>
          <a:xfrm>
            <a:off x="0" y="6481152"/>
            <a:ext cx="8016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Book:  The Operating System Concepts: </a:t>
            </a:r>
            <a:r>
              <a:rPr lang="en-US" sz="1400" b="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Silberschatz</a:t>
            </a: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Galvin, Gagne</a:t>
            </a:r>
          </a:p>
        </p:txBody>
      </p:sp>
    </p:spTree>
    <p:extLst>
      <p:ext uri="{BB962C8B-B14F-4D97-AF65-F5344CB8AC3E}">
        <p14:creationId xmlns:p14="http://schemas.microsoft.com/office/powerpoint/2010/main" val="314974902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2D8F5D27-E3DA-4CD1-A64B-C94402E09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7013"/>
            <a:ext cx="803116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Protection -</a:t>
            </a:r>
            <a:r>
              <a:rPr lang="en-US" altLang="en-US" dirty="0"/>
              <a:t> System Calls</a:t>
            </a:r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F1F0650-6545-4D56-BF26-447C4C0877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Protection</a:t>
            </a:r>
          </a:p>
          <a:p>
            <a:pPr lvl="1"/>
            <a:r>
              <a:rPr lang="en-US" altLang="en-US"/>
              <a:t>Control access to resources</a:t>
            </a:r>
          </a:p>
          <a:p>
            <a:pPr lvl="1"/>
            <a:r>
              <a:rPr lang="en-US" altLang="en-US"/>
              <a:t>Get and set permissions</a:t>
            </a:r>
          </a:p>
          <a:p>
            <a:pPr lvl="1"/>
            <a:r>
              <a:rPr lang="en-US" altLang="en-US"/>
              <a:t>Allow and deny user access</a:t>
            </a:r>
          </a:p>
          <a:p>
            <a:pPr lvl="1"/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14A793-1A9F-1D47-A4C3-ADD034705090}"/>
              </a:ext>
            </a:extLst>
          </p:cNvPr>
          <p:cNvSpPr/>
          <p:nvPr/>
        </p:nvSpPr>
        <p:spPr>
          <a:xfrm>
            <a:off x="0" y="6481152"/>
            <a:ext cx="8016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Book:  The Operating System Concepts: </a:t>
            </a:r>
            <a:r>
              <a:rPr lang="en-US" sz="1400" b="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Silberschatz</a:t>
            </a: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Galvin, Gagne</a:t>
            </a:r>
          </a:p>
        </p:txBody>
      </p:sp>
    </p:spTree>
    <p:extLst>
      <p:ext uri="{BB962C8B-B14F-4D97-AF65-F5344CB8AC3E}">
        <p14:creationId xmlns:p14="http://schemas.microsoft.com/office/powerpoint/2010/main" val="394568150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D668-7738-AC42-B157-935C81C7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System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ACF66-FF14-B34D-9C00-54A2C3032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Kernel 3.7  has 393 system calls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CA515-229A-8A41-B78B-6867BB2C0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56792"/>
            <a:ext cx="6134100" cy="223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887D2-3474-A744-AB45-BB9A230AE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626892"/>
            <a:ext cx="6350000" cy="3035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458DC2-07CD-C346-9CD4-7FAD9F3DBA53}"/>
              </a:ext>
            </a:extLst>
          </p:cNvPr>
          <p:cNvSpPr/>
          <p:nvPr/>
        </p:nvSpPr>
        <p:spPr>
          <a:xfrm>
            <a:off x="3873945" y="-478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http://www.cheat-sheets.org/saved-copy/Linux_Syscall_quickref.pdf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09326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264D-B503-0847-8E68-275A25B76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Process Creation</a:t>
            </a:r>
          </a:p>
        </p:txBody>
      </p:sp>
    </p:spTree>
    <p:extLst>
      <p:ext uri="{BB962C8B-B14F-4D97-AF65-F5344CB8AC3E}">
        <p14:creationId xmlns:p14="http://schemas.microsoft.com/office/powerpoint/2010/main" val="2005519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6EDFF-3264-4648-AE3D-FCB386A6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3081F-6AA3-CE4D-AAAB-73C3F113D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execution, a process may create several new processes</a:t>
            </a:r>
          </a:p>
          <a:p>
            <a:pPr lvl="1"/>
            <a:r>
              <a:rPr lang="en-US" dirty="0"/>
              <a:t>Creating Process: Parent Process</a:t>
            </a:r>
          </a:p>
          <a:p>
            <a:pPr lvl="1"/>
            <a:r>
              <a:rPr lang="en-US" dirty="0"/>
              <a:t>New Processes: Children Processes</a:t>
            </a:r>
          </a:p>
          <a:p>
            <a:r>
              <a:rPr lang="en-US" dirty="0"/>
              <a:t>Each of the children process may create other processes </a:t>
            </a:r>
          </a:p>
          <a:p>
            <a:pPr lvl="1"/>
            <a:r>
              <a:rPr lang="en-US" dirty="0"/>
              <a:t>Forming Tree of processes</a:t>
            </a:r>
          </a:p>
          <a:p>
            <a:r>
              <a:rPr lang="en-IN" dirty="0"/>
              <a:t>The </a:t>
            </a:r>
            <a:r>
              <a:rPr lang="en-IN" dirty="0" err="1">
                <a:solidFill>
                  <a:srgbClr val="FF0000"/>
                </a:solidFill>
              </a:rPr>
              <a:t>systemd</a:t>
            </a:r>
            <a:r>
              <a:rPr lang="en-IN" dirty="0"/>
              <a:t> process (which always has a </a:t>
            </a:r>
            <a:r>
              <a:rPr lang="en-IN" dirty="0" err="1"/>
              <a:t>pid</a:t>
            </a:r>
            <a:r>
              <a:rPr lang="en-IN" dirty="0"/>
              <a:t> of 1) serves as the root parent process for all user processes</a:t>
            </a:r>
          </a:p>
          <a:p>
            <a:pPr lvl="1"/>
            <a:r>
              <a:rPr lang="en-IN" dirty="0" err="1"/>
              <a:t>Systemd</a:t>
            </a:r>
            <a:r>
              <a:rPr lang="en-IN" dirty="0"/>
              <a:t> process in Unix is called </a:t>
            </a:r>
            <a:r>
              <a:rPr lang="en-IN" dirty="0" err="1"/>
              <a:t>init</a:t>
            </a:r>
            <a:r>
              <a:rPr lang="en-IN" dirty="0"/>
              <a:t> process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E39CB0-88F9-1A47-B0C0-9CBCB615EFA5}"/>
              </a:ext>
            </a:extLst>
          </p:cNvPr>
          <p:cNvSpPr/>
          <p:nvPr/>
        </p:nvSpPr>
        <p:spPr>
          <a:xfrm>
            <a:off x="0" y="6481152"/>
            <a:ext cx="8016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Book:  The Operating System Concepts: </a:t>
            </a:r>
            <a:r>
              <a:rPr lang="en-US" sz="1400" b="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Silberschatz</a:t>
            </a: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Galvin, Gagne</a:t>
            </a:r>
          </a:p>
        </p:txBody>
      </p:sp>
    </p:spTree>
    <p:extLst>
      <p:ext uri="{BB962C8B-B14F-4D97-AF65-F5344CB8AC3E}">
        <p14:creationId xmlns:p14="http://schemas.microsoft.com/office/powerpoint/2010/main" val="100136107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39237D4-E7AC-45FA-BF2A-B2DEBB1756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6988" y="222250"/>
            <a:ext cx="72596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 Tree of Processes in Linux</a:t>
            </a:r>
          </a:p>
        </p:txBody>
      </p:sp>
      <p:pic>
        <p:nvPicPr>
          <p:cNvPr id="44035" name="Picture 1">
            <a:extLst>
              <a:ext uri="{FF2B5EF4-FFF2-40B4-BE49-F238E27FC236}">
                <a16:creationId xmlns:a16="http://schemas.microsoft.com/office/drawing/2014/main" id="{EA22965C-6F67-436A-9A7E-32781923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01800"/>
            <a:ext cx="798512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4126A5-F58C-044C-BD8D-C7B6BF896BB3}"/>
              </a:ext>
            </a:extLst>
          </p:cNvPr>
          <p:cNvSpPr txBox="1"/>
          <p:nvPr/>
        </p:nvSpPr>
        <p:spPr>
          <a:xfrm>
            <a:off x="7220362" y="2276872"/>
            <a:ext cx="133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Secure Shell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DB0B29-5C01-1C4A-81F1-FDA95901D483}"/>
              </a:ext>
            </a:extLst>
          </p:cNvPr>
          <p:cNvSpPr/>
          <p:nvPr/>
        </p:nvSpPr>
        <p:spPr>
          <a:xfrm>
            <a:off x="923905" y="5851009"/>
            <a:ext cx="6475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>
                <a:latin typeface="CMTT10"/>
              </a:rPr>
              <a:t>ps</a:t>
            </a:r>
            <a:r>
              <a:rPr lang="en-IN" dirty="0">
                <a:latin typeface="CMTT10"/>
              </a:rPr>
              <a:t> -el  </a:t>
            </a:r>
            <a:r>
              <a:rPr lang="en-IN" b="0" dirty="0">
                <a:latin typeface="CMTT10"/>
              </a:rPr>
              <a:t>command gives  details of all active processes in the system</a:t>
            </a:r>
            <a:endParaRPr lang="en-IN" b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A73383-FD8D-B64D-9576-DE340B783C31}"/>
              </a:ext>
            </a:extLst>
          </p:cNvPr>
          <p:cNvSpPr/>
          <p:nvPr/>
        </p:nvSpPr>
        <p:spPr>
          <a:xfrm>
            <a:off x="0" y="6481152"/>
            <a:ext cx="8016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Book:  The Operating System Concepts: </a:t>
            </a:r>
            <a:r>
              <a:rPr lang="en-US" sz="1400" b="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Silberschatz</a:t>
            </a: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Galvin, Gagne</a:t>
            </a:r>
          </a:p>
        </p:txBody>
      </p:sp>
    </p:spTree>
    <p:extLst>
      <p:ext uri="{BB962C8B-B14F-4D97-AF65-F5344CB8AC3E}">
        <p14:creationId xmlns:p14="http://schemas.microsoft.com/office/powerpoint/2010/main" val="199674616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CF4B89-87C1-7241-88D9-772D5AE0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the following: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EE026-3642-034A-AE01-57242E382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Book: Operating Systems: Principles and Practice (2nd Edition) Anderson and Dahlin</a:t>
            </a:r>
          </a:p>
          <a:p>
            <a:pPr lvl="1"/>
            <a:r>
              <a:rPr lang="en-US" dirty="0"/>
              <a:t>Volume 1, Kernel and Processes</a:t>
            </a:r>
          </a:p>
          <a:p>
            <a:pPr lvl="2"/>
            <a:r>
              <a:rPr lang="en-US" dirty="0"/>
              <a:t>Chapter 2.4: About Kernel Stack</a:t>
            </a:r>
          </a:p>
          <a:p>
            <a:r>
              <a:rPr lang="en-US" dirty="0"/>
              <a:t>Book: Operating Systems: Three Easy Pieces, by </a:t>
            </a:r>
            <a:r>
              <a:rPr lang="en-US" dirty="0" err="1"/>
              <a:t>Remzi</a:t>
            </a:r>
            <a:r>
              <a:rPr lang="en-US" dirty="0"/>
              <a:t> and Andrea </a:t>
            </a:r>
            <a:r>
              <a:rPr lang="en-US" dirty="0" err="1"/>
              <a:t>Arpaci-Dusseau</a:t>
            </a:r>
            <a:endParaRPr lang="en-US" dirty="0"/>
          </a:p>
          <a:p>
            <a:pPr lvl="1"/>
            <a:r>
              <a:rPr lang="en-US" dirty="0"/>
              <a:t>Chapter 5: Process APIs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754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9EC30F-8486-454A-B707-8C16846E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Summary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4DB735-5C4F-374C-A24A-95A5DF7CC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Calls</a:t>
            </a:r>
          </a:p>
          <a:p>
            <a:pPr lvl="1"/>
            <a:r>
              <a:rPr lang="en-US" dirty="0"/>
              <a:t>System calls are interface for OS for manipulation of </a:t>
            </a:r>
          </a:p>
          <a:p>
            <a:pPr lvl="2"/>
            <a:r>
              <a:rPr lang="en-US" dirty="0"/>
              <a:t>Processes</a:t>
            </a:r>
          </a:p>
          <a:p>
            <a:pPr lvl="2"/>
            <a:r>
              <a:rPr lang="en-US" dirty="0"/>
              <a:t>Memory</a:t>
            </a:r>
          </a:p>
          <a:p>
            <a:pPr lvl="2"/>
            <a:r>
              <a:rPr lang="en-US" dirty="0"/>
              <a:t>File and folders</a:t>
            </a:r>
          </a:p>
          <a:p>
            <a:r>
              <a:rPr lang="en-US" dirty="0"/>
              <a:t>Application APIs</a:t>
            </a:r>
          </a:p>
          <a:p>
            <a:pPr lvl="1"/>
            <a:r>
              <a:rPr lang="en-US" dirty="0"/>
              <a:t>A programmer usually uses higher level APIs instead of system calls</a:t>
            </a:r>
          </a:p>
          <a:p>
            <a:r>
              <a:rPr lang="en-US" dirty="0"/>
              <a:t>User Interfaces: GUI, Command line, Touch Screen</a:t>
            </a:r>
          </a:p>
          <a:p>
            <a:r>
              <a:rPr lang="en-US" dirty="0"/>
              <a:t>A tree of processes</a:t>
            </a:r>
          </a:p>
        </p:txBody>
      </p:sp>
    </p:spTree>
    <p:extLst>
      <p:ext uri="{BB962C8B-B14F-4D97-AF65-F5344CB8AC3E}">
        <p14:creationId xmlns:p14="http://schemas.microsoft.com/office/powerpoint/2010/main" val="170765805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264D-B503-0847-8E68-275A25B76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User Interfaces (For self reading)</a:t>
            </a:r>
          </a:p>
        </p:txBody>
      </p:sp>
    </p:spTree>
    <p:extLst>
      <p:ext uri="{BB962C8B-B14F-4D97-AF65-F5344CB8AC3E}">
        <p14:creationId xmlns:p14="http://schemas.microsoft.com/office/powerpoint/2010/main" val="207810985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184A6F67-063F-4959-9060-0C6E5AFA8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2188" y="206375"/>
            <a:ext cx="791845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User Interfaces</a:t>
            </a:r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id="{881CA9B9-B059-4545-AFC1-C78134667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836738"/>
            <a:ext cx="7221538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8716B6E-705E-9345-82A7-5B2B40279CD3}"/>
              </a:ext>
            </a:extLst>
          </p:cNvPr>
          <p:cNvSpPr/>
          <p:nvPr/>
        </p:nvSpPr>
        <p:spPr bwMode="auto">
          <a:xfrm>
            <a:off x="2555776" y="1628800"/>
            <a:ext cx="4104456" cy="1512168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36A649B2-1AEE-594E-B2D6-5CF04E9A2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25344"/>
            <a:ext cx="320384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OS Book: </a:t>
            </a:r>
            <a:r>
              <a:rPr lang="en-US" sz="1000" b="1" dirty="0" err="1">
                <a:solidFill>
                  <a:srgbClr val="006699"/>
                </a:solidFill>
                <a:latin typeface="Helvetica" pitchFamily="-84" charset="0"/>
              </a:rPr>
              <a:t>Silberschatz</a:t>
            </a: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, Galvin and Gagne ©2018</a:t>
            </a:r>
          </a:p>
        </p:txBody>
      </p:sp>
    </p:spTree>
    <p:extLst>
      <p:ext uri="{BB962C8B-B14F-4D97-AF65-F5344CB8AC3E}">
        <p14:creationId xmlns:p14="http://schemas.microsoft.com/office/powerpoint/2010/main" val="228393211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F8023997-74CA-0746-978E-CA4C52139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User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87DEC-F5EC-744F-B453-7188BCD96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GUI</a:t>
            </a:r>
          </a:p>
          <a:p>
            <a:r>
              <a:rPr lang="en-US" dirty="0"/>
              <a:t>Touch Screen</a:t>
            </a:r>
          </a:p>
          <a:p>
            <a:r>
              <a:rPr lang="en-US" dirty="0"/>
              <a:t>Command Line Interface (CLI)</a:t>
            </a:r>
          </a:p>
          <a:p>
            <a:pPr lvl="1"/>
            <a:r>
              <a:rPr lang="en-US" dirty="0"/>
              <a:t>Uses text command</a:t>
            </a:r>
          </a:p>
          <a:p>
            <a:pPr lvl="1"/>
            <a:r>
              <a:rPr lang="en-US" dirty="0"/>
              <a:t>Allows users to directly enter commands executed by the OS</a:t>
            </a:r>
          </a:p>
          <a:p>
            <a:r>
              <a:rPr lang="en-US" dirty="0"/>
              <a:t>Shells: Command Line Interpreters</a:t>
            </a:r>
          </a:p>
          <a:p>
            <a:pPr lvl="1"/>
            <a:r>
              <a:rPr lang="en-US" dirty="0"/>
              <a:t>C-Shell</a:t>
            </a:r>
          </a:p>
          <a:p>
            <a:pPr lvl="1"/>
            <a:r>
              <a:rPr lang="en-US" dirty="0"/>
              <a:t>Bourne-Again Shell (bash)</a:t>
            </a:r>
          </a:p>
          <a:p>
            <a:pPr lvl="1"/>
            <a:r>
              <a:rPr lang="en-US" dirty="0"/>
              <a:t>Korn Shell</a:t>
            </a:r>
          </a:p>
          <a:p>
            <a:r>
              <a:rPr lang="en-US" dirty="0"/>
              <a:t>Example: Shell commands to </a:t>
            </a:r>
          </a:p>
          <a:p>
            <a:pPr lvl="1"/>
            <a:r>
              <a:rPr lang="en-US" dirty="0"/>
              <a:t>Create, delete, list, print, copy, execute - files</a:t>
            </a:r>
          </a:p>
          <a:p>
            <a:endParaRPr lang="en-US" dirty="0"/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96D29DC0-64AE-F240-8D66-E0114F29F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25344"/>
            <a:ext cx="320384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OS Book: </a:t>
            </a:r>
            <a:r>
              <a:rPr lang="en-US" sz="1000" b="1" dirty="0" err="1">
                <a:solidFill>
                  <a:srgbClr val="006699"/>
                </a:solidFill>
                <a:latin typeface="Helvetica" pitchFamily="-84" charset="0"/>
              </a:rPr>
              <a:t>Silberschatz</a:t>
            </a: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, Galvin and Gagne ©2018</a:t>
            </a:r>
          </a:p>
        </p:txBody>
      </p:sp>
    </p:spTree>
    <p:extLst>
      <p:ext uri="{BB962C8B-B14F-4D97-AF65-F5344CB8AC3E}">
        <p14:creationId xmlns:p14="http://schemas.microsoft.com/office/powerpoint/2010/main" val="314578524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1D6A47-FE4C-9D49-9064-E523694B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F87D6D-3DF1-BF48-964E-8F6EEAC0F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GUIs are convenient for common users</a:t>
            </a:r>
          </a:p>
          <a:p>
            <a:pPr lvl="1"/>
            <a:r>
              <a:rPr lang="en-US" dirty="0"/>
              <a:t>Not all functionalities are available with GUIs</a:t>
            </a:r>
          </a:p>
          <a:p>
            <a:r>
              <a:rPr lang="en-US" dirty="0"/>
              <a:t>CLIs : More powerful .. Used by advanced users and system administrators</a:t>
            </a:r>
          </a:p>
          <a:p>
            <a:pPr lvl="1"/>
            <a:r>
              <a:rPr lang="en-US" dirty="0"/>
              <a:t>More efficient, faster access, makes repetitive tasks easier</a:t>
            </a:r>
          </a:p>
          <a:p>
            <a:pPr lvl="1"/>
            <a:r>
              <a:rPr lang="en-IN" dirty="0"/>
              <a:t>If a frequent task requires a set of command- line steps, those steps can be recorded into a file, and that file can be run just like a program </a:t>
            </a:r>
          </a:p>
          <a:p>
            <a:pPr lvl="2"/>
            <a:r>
              <a:rPr lang="en-IN" dirty="0"/>
              <a:t>This program is interpreted by CLI</a:t>
            </a:r>
          </a:p>
          <a:p>
            <a:pPr lvl="3"/>
            <a:r>
              <a:rPr lang="en-IN" dirty="0"/>
              <a:t>Shell Scripts</a:t>
            </a:r>
          </a:p>
          <a:p>
            <a:r>
              <a:rPr lang="en-IN" dirty="0"/>
              <a:t>Windows OS provides GUI</a:t>
            </a:r>
          </a:p>
          <a:p>
            <a:r>
              <a:rPr lang="en-IN" dirty="0"/>
              <a:t>MacOS provides both GUI and CLI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77211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E6DF5F8A-F2E3-4D74-9C52-A032EB0531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9188" y="220663"/>
            <a:ext cx="7397750" cy="576262"/>
          </a:xfrm>
        </p:spPr>
        <p:txBody>
          <a:bodyPr/>
          <a:lstStyle/>
          <a:p>
            <a:pPr eaLnBrk="1" hangingPunct="1"/>
            <a:r>
              <a:rPr lang="en-US" altLang="en-US"/>
              <a:t>Bourne Shell Command Interpreter</a:t>
            </a:r>
          </a:p>
        </p:txBody>
      </p:sp>
      <p:pic>
        <p:nvPicPr>
          <p:cNvPr id="21507" name="Picture 2">
            <a:extLst>
              <a:ext uri="{FF2B5EF4-FFF2-40B4-BE49-F238E27FC236}">
                <a16:creationId xmlns:a16="http://schemas.microsoft.com/office/drawing/2014/main" id="{1A3B6206-A655-48E2-8075-716970A2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041400"/>
            <a:ext cx="7397750" cy="51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0">
            <a:extLst>
              <a:ext uri="{FF2B5EF4-FFF2-40B4-BE49-F238E27FC236}">
                <a16:creationId xmlns:a16="http://schemas.microsoft.com/office/drawing/2014/main" id="{A547AB76-7261-1944-B901-6FD56295E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25344"/>
            <a:ext cx="320384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OS Book: </a:t>
            </a:r>
            <a:r>
              <a:rPr lang="en-US" sz="1000" b="1" dirty="0" err="1">
                <a:solidFill>
                  <a:srgbClr val="006699"/>
                </a:solidFill>
                <a:latin typeface="Helvetica" pitchFamily="-84" charset="0"/>
              </a:rPr>
              <a:t>Silberschatz</a:t>
            </a: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, Galvin and Gagne ©2018</a:t>
            </a:r>
          </a:p>
        </p:txBody>
      </p:sp>
    </p:spTree>
    <p:extLst>
      <p:ext uri="{BB962C8B-B14F-4D97-AF65-F5344CB8AC3E}">
        <p14:creationId xmlns:p14="http://schemas.microsoft.com/office/powerpoint/2010/main" val="364594283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E085D8E-E398-4442-A204-AD137376EA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2325" y="228600"/>
            <a:ext cx="771525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Touchscreen Interfaces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2E55E5F6-E4A2-477B-85A4-0448195213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4121150" cy="453072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Touchscreen devices require new interfaces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Mouse not possible or not desired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Actions and selection based on gestures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Virtual keyboard for text entry</a:t>
            </a:r>
          </a:p>
          <a:p>
            <a:pPr>
              <a:defRPr/>
            </a:pPr>
            <a:r>
              <a:rPr lang="en-US" sz="1600" dirty="0">
                <a:ea typeface="ＭＳ Ｐゴシック" charset="-128"/>
              </a:rPr>
              <a:t>Voice commands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lvl="1">
              <a:buFont typeface="Monotype Sorts" charset="0"/>
              <a:buChar char="l"/>
              <a:defRPr/>
            </a:pPr>
            <a:endParaRPr lang="en-US" dirty="0">
              <a:ea typeface="ＭＳ Ｐゴシック" charset="0"/>
            </a:endParaRPr>
          </a:p>
        </p:txBody>
      </p:sp>
      <p:pic>
        <p:nvPicPr>
          <p:cNvPr id="25604" name="Picture 2">
            <a:extLst>
              <a:ext uri="{FF2B5EF4-FFF2-40B4-BE49-F238E27FC236}">
                <a16:creationId xmlns:a16="http://schemas.microsoft.com/office/drawing/2014/main" id="{CCAA7F76-25AE-454A-9EE9-98408A611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1152525"/>
            <a:ext cx="2767013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0">
            <a:extLst>
              <a:ext uri="{FF2B5EF4-FFF2-40B4-BE49-F238E27FC236}">
                <a16:creationId xmlns:a16="http://schemas.microsoft.com/office/drawing/2014/main" id="{D4F149F8-39F7-4E47-A928-E24489637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25344"/>
            <a:ext cx="320384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OS Book: </a:t>
            </a:r>
            <a:r>
              <a:rPr lang="en-US" sz="1000" b="1" dirty="0" err="1">
                <a:solidFill>
                  <a:srgbClr val="006699"/>
                </a:solidFill>
                <a:latin typeface="Helvetica" pitchFamily="-84" charset="0"/>
              </a:rPr>
              <a:t>Silberschatz</a:t>
            </a: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, Galvin and Gagne ©2018</a:t>
            </a:r>
          </a:p>
        </p:txBody>
      </p:sp>
    </p:spTree>
    <p:extLst>
      <p:ext uri="{BB962C8B-B14F-4D97-AF65-F5344CB8AC3E}">
        <p14:creationId xmlns:p14="http://schemas.microsoft.com/office/powerpoint/2010/main" val="389491785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264D-B503-0847-8E68-275A25B76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 Calls - types</a:t>
            </a:r>
          </a:p>
        </p:txBody>
      </p:sp>
    </p:spTree>
    <p:extLst>
      <p:ext uri="{BB962C8B-B14F-4D97-AF65-F5344CB8AC3E}">
        <p14:creationId xmlns:p14="http://schemas.microsoft.com/office/powerpoint/2010/main" val="402981376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F284F-30F3-7F43-AA3D-CBDAD0934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13ADD-6B3C-974E-A0FC-68010E364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3962400" cy="5105400"/>
          </a:xfrm>
        </p:spPr>
        <p:txBody>
          <a:bodyPr/>
          <a:lstStyle/>
          <a:p>
            <a:r>
              <a:rPr lang="en-US" dirty="0"/>
              <a:t>For each user level process, most OSs allocate two stacks for</a:t>
            </a:r>
          </a:p>
          <a:p>
            <a:pPr lvl="1"/>
            <a:r>
              <a:rPr lang="en-US" dirty="0"/>
              <a:t>User stack </a:t>
            </a:r>
          </a:p>
          <a:p>
            <a:pPr lvl="1"/>
            <a:r>
              <a:rPr lang="en-US" dirty="0"/>
              <a:t>Kernel stack </a:t>
            </a:r>
          </a:p>
          <a:p>
            <a:r>
              <a:rPr lang="en-US" dirty="0"/>
              <a:t>Kernel needs space to work</a:t>
            </a:r>
          </a:p>
          <a:p>
            <a:pPr lvl="1"/>
            <a:r>
              <a:rPr lang="en-US" dirty="0"/>
              <a:t>Can’t put anything on the user stack (?)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0768FB-BCDB-4445-88A5-9CEEAAD98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51951"/>
            <a:ext cx="35814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298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F284F-30F3-7F43-AA3D-CBDAD0934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13ADD-6B3C-974E-A0FC-68010E364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simplifies switching to new process</a:t>
            </a:r>
          </a:p>
          <a:p>
            <a:r>
              <a:rPr lang="en-US" dirty="0"/>
              <a:t>When a process is running in user mode, the kernel stack is empty</a:t>
            </a:r>
          </a:p>
          <a:p>
            <a:r>
              <a:rPr lang="en-US" dirty="0"/>
              <a:t>The pointer to process’s kernel stack is stored in PCB</a:t>
            </a:r>
          </a:p>
          <a:p>
            <a:r>
              <a:rPr lang="en-US" dirty="0"/>
              <a:t>If the process is running on the processor on kernel mode, due to an interrupt or system call, it’s kernel stack contains</a:t>
            </a:r>
          </a:p>
          <a:p>
            <a:pPr lvl="1"/>
            <a:r>
              <a:rPr lang="en-US" dirty="0"/>
              <a:t> Registers (saved from the suspended process)</a:t>
            </a:r>
          </a:p>
          <a:p>
            <a:pPr lvl="1"/>
            <a:r>
              <a:rPr lang="en-US" dirty="0"/>
              <a:t>PC, Stack pointer</a:t>
            </a:r>
          </a:p>
          <a:p>
            <a:pPr lvl="1"/>
            <a:r>
              <a:rPr lang="en-US" dirty="0"/>
              <a:t>Flags (Processor status word in x86)</a:t>
            </a:r>
          </a:p>
          <a:p>
            <a:r>
              <a:rPr lang="en-US" dirty="0"/>
              <a:t>A special privileged hardware register (stack pointer) points to a region of kernel memory called the </a:t>
            </a:r>
            <a:r>
              <a:rPr lang="en-US" dirty="0">
                <a:solidFill>
                  <a:srgbClr val="FF0000"/>
                </a:solidFill>
              </a:rPr>
              <a:t>Kernel stack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3F28B-1208-C443-843D-8C9BFE666040}"/>
              </a:ext>
            </a:extLst>
          </p:cNvPr>
          <p:cNvSpPr txBox="1"/>
          <p:nvPr/>
        </p:nvSpPr>
        <p:spPr>
          <a:xfrm>
            <a:off x="339144" y="6488668"/>
            <a:ext cx="4338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Operating Systems Principles and Practice: Anderson and Dahlin  </a:t>
            </a:r>
          </a:p>
        </p:txBody>
      </p:sp>
    </p:spTree>
    <p:extLst>
      <p:ext uri="{BB962C8B-B14F-4D97-AF65-F5344CB8AC3E}">
        <p14:creationId xmlns:p14="http://schemas.microsoft.com/office/powerpoint/2010/main" val="105026819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Stack</a:t>
            </a:r>
          </a:p>
        </p:txBody>
      </p:sp>
      <p:pic>
        <p:nvPicPr>
          <p:cNvPr id="6" name="Content Placeholder 3" descr="kernelUserStacks.pdf">
            <a:extLst>
              <a:ext uri="{FF2B5EF4-FFF2-40B4-BE49-F238E27FC236}">
                <a16:creationId xmlns:a16="http://schemas.microsoft.com/office/drawing/2014/main" id="{053C6327-7F5D-0444-902C-10606E9FC0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9846" r="-19846"/>
          <a:stretch>
            <a:fillRect/>
          </a:stretch>
        </p:blipFill>
        <p:spPr bwMode="auto">
          <a:xfrm>
            <a:off x="126149" y="1124744"/>
            <a:ext cx="8838339" cy="511256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34A555-1D8D-F54C-ABC3-663F3B322695}"/>
              </a:ext>
            </a:extLst>
          </p:cNvPr>
          <p:cNvSpPr txBox="1"/>
          <p:nvPr/>
        </p:nvSpPr>
        <p:spPr>
          <a:xfrm>
            <a:off x="339144" y="6488668"/>
            <a:ext cx="4338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Operating Systems Principles and Practice: Anderson and Dahlin  </a:t>
            </a:r>
          </a:p>
        </p:txBody>
      </p:sp>
    </p:spTree>
    <p:extLst>
      <p:ext uri="{BB962C8B-B14F-4D97-AF65-F5344CB8AC3E}">
        <p14:creationId xmlns:p14="http://schemas.microsoft.com/office/powerpoint/2010/main" val="38424353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C4CD1-8523-0542-94FA-2B858EBAA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Stack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7B643-58CD-B44E-89BA-8739F0AB6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process is running, does the kernel stack have anything useful on it? </a:t>
            </a:r>
          </a:p>
          <a:p>
            <a:pPr lvl="1"/>
            <a:r>
              <a:rPr lang="en-US" dirty="0"/>
              <a:t> You might think yes – it called into the user program.  </a:t>
            </a:r>
          </a:p>
          <a:p>
            <a:pPr lvl="1"/>
            <a:r>
              <a:rPr lang="en-US" dirty="0"/>
              <a:t> Actually no</a:t>
            </a:r>
          </a:p>
          <a:p>
            <a:r>
              <a:rPr lang="en-US" dirty="0"/>
              <a:t>When a process is ready to run, but not running</a:t>
            </a:r>
          </a:p>
          <a:p>
            <a:pPr lvl="1"/>
            <a:r>
              <a:rPr lang="en-US" dirty="0"/>
              <a:t> It has its user stack as before, </a:t>
            </a:r>
          </a:p>
          <a:p>
            <a:pPr lvl="1"/>
            <a:r>
              <a:rPr lang="en-US" dirty="0"/>
              <a:t>We need a place to store the state that had been in the CPU when it stopped running</a:t>
            </a:r>
          </a:p>
          <a:p>
            <a:r>
              <a:rPr lang="en-US" dirty="0"/>
              <a:t>When a process is waiting for I/O</a:t>
            </a:r>
          </a:p>
          <a:p>
            <a:pPr lvl="1"/>
            <a:r>
              <a:rPr lang="en-US" dirty="0"/>
              <a:t>The kernel stack contains the suspended computations </a:t>
            </a:r>
          </a:p>
          <a:p>
            <a:pPr lvl="2"/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err="1"/>
              <a:t>Syscall</a:t>
            </a:r>
            <a:r>
              <a:rPr lang="en-US" dirty="0"/>
              <a:t> handler state, I/O driver state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User CPU state: registers, PC, SP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969D6-7941-3742-AFED-422D3B5B35A1}"/>
              </a:ext>
            </a:extLst>
          </p:cNvPr>
          <p:cNvSpPr txBox="1"/>
          <p:nvPr/>
        </p:nvSpPr>
        <p:spPr>
          <a:xfrm>
            <a:off x="339144" y="6488668"/>
            <a:ext cx="4338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Operating Systems Principles and Practice: Anderson and Dahlin  </a:t>
            </a:r>
          </a:p>
        </p:txBody>
      </p:sp>
    </p:spTree>
    <p:extLst>
      <p:ext uri="{BB962C8B-B14F-4D97-AF65-F5344CB8AC3E}">
        <p14:creationId xmlns:p14="http://schemas.microsoft.com/office/powerpoint/2010/main" val="31788735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264D-B503-0847-8E68-275A25B76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System Calls</a:t>
            </a:r>
          </a:p>
        </p:txBody>
      </p:sp>
    </p:spTree>
    <p:extLst>
      <p:ext uri="{BB962C8B-B14F-4D97-AF65-F5344CB8AC3E}">
        <p14:creationId xmlns:p14="http://schemas.microsoft.com/office/powerpoint/2010/main" val="86653229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9" id="{2F4057A8-0CC2-E848-A6DE-C9F67C2C939D}" vid="{573F4645-57C0-A844-9DE9-5884D0F3FF6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21905</TotalTime>
  <Pages>60</Pages>
  <Words>2311</Words>
  <Application>Microsoft Macintosh PowerPoint</Application>
  <PresentationFormat>On-screen Show (4:3)</PresentationFormat>
  <Paragraphs>343</Paragraphs>
  <Slides>47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1" baseType="lpstr">
      <vt:lpstr>MS PGothic</vt:lpstr>
      <vt:lpstr>MS PGothic</vt:lpstr>
      <vt:lpstr>Arial</vt:lpstr>
      <vt:lpstr>Calibri</vt:lpstr>
      <vt:lpstr>CMTT10</vt:lpstr>
      <vt:lpstr>Comic Sans MS</vt:lpstr>
      <vt:lpstr>Courier</vt:lpstr>
      <vt:lpstr>Gill Sans</vt:lpstr>
      <vt:lpstr>Gill Sans Light</vt:lpstr>
      <vt:lpstr>Helvetica</vt:lpstr>
      <vt:lpstr>Monotype Sorts</vt:lpstr>
      <vt:lpstr>Times New Roman</vt:lpstr>
      <vt:lpstr>Wingdings</vt:lpstr>
      <vt:lpstr>Office</vt:lpstr>
      <vt:lpstr> CS310  Operating Systems   Lecture 6:  Process APIs, System Calls, Kernel Stack</vt:lpstr>
      <vt:lpstr>Acknowledgements !</vt:lpstr>
      <vt:lpstr>We will study..</vt:lpstr>
      <vt:lpstr>Read the following: </vt:lpstr>
      <vt:lpstr>Kernel Stack</vt:lpstr>
      <vt:lpstr>Kernel Stack</vt:lpstr>
      <vt:lpstr>Kernel Stack</vt:lpstr>
      <vt:lpstr>Kernel Stack contents</vt:lpstr>
      <vt:lpstr>System Calls</vt:lpstr>
      <vt:lpstr>Function Calls vs System Calls</vt:lpstr>
      <vt:lpstr>System Calls (“Syscalls”)</vt:lpstr>
      <vt:lpstr>System Calls</vt:lpstr>
      <vt:lpstr>Should we rewrite programs for each OS?</vt:lpstr>
      <vt:lpstr>OS Library Issues Syscalls</vt:lpstr>
      <vt:lpstr>APIs</vt:lpstr>
      <vt:lpstr>Multiple Sys Calls are needed ..</vt:lpstr>
      <vt:lpstr>Example of System Calls</vt:lpstr>
      <vt:lpstr>Application APIs</vt:lpstr>
      <vt:lpstr>Application Programming Interface (API)</vt:lpstr>
      <vt:lpstr>APIs vs System Call</vt:lpstr>
      <vt:lpstr>Examples of API calls and System Calls</vt:lpstr>
      <vt:lpstr>Standard C Library Example</vt:lpstr>
      <vt:lpstr>Advantages of using APIs instead of System Calls</vt:lpstr>
      <vt:lpstr>Python Code</vt:lpstr>
      <vt:lpstr>System Call Implementation</vt:lpstr>
      <vt:lpstr>System Call Implementation</vt:lpstr>
      <vt:lpstr>System Call Implementation</vt:lpstr>
      <vt:lpstr>Invoking a system call from Applications</vt:lpstr>
      <vt:lpstr>Types of System Calls</vt:lpstr>
      <vt:lpstr>Types of System Calls</vt:lpstr>
      <vt:lpstr>System Calls in Windows and Unix</vt:lpstr>
      <vt:lpstr>Process Control - System Calls</vt:lpstr>
      <vt:lpstr>File and Device Management - System Calls</vt:lpstr>
      <vt:lpstr>Information and Communication - System Calls</vt:lpstr>
      <vt:lpstr>Protection - System Calls</vt:lpstr>
      <vt:lpstr>Linux System Call</vt:lpstr>
      <vt:lpstr>Process Creation</vt:lpstr>
      <vt:lpstr>Process Creation</vt:lpstr>
      <vt:lpstr>A Tree of Processes in Linux</vt:lpstr>
      <vt:lpstr>Class Summary</vt:lpstr>
      <vt:lpstr>User Interfaces (For self reading)</vt:lpstr>
      <vt:lpstr>User Interfaces</vt:lpstr>
      <vt:lpstr>User Interfaces</vt:lpstr>
      <vt:lpstr>Interfaces</vt:lpstr>
      <vt:lpstr>Bourne Shell Command Interpreter</vt:lpstr>
      <vt:lpstr>Touchscreen Interfaces</vt:lpstr>
      <vt:lpstr>System Calls - types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CS    Operating Systems   Lecture 5: Process Abstraction</dc:title>
  <dc:creator>Microsoft Office User</dc:creator>
  <dc:description>Imported some pictures from Silbershatz (c) 2005</dc:description>
  <cp:lastModifiedBy>Microsoft Office User</cp:lastModifiedBy>
  <cp:revision>98</cp:revision>
  <cp:lastPrinted>2019-01-22T23:28:05Z</cp:lastPrinted>
  <dcterms:created xsi:type="dcterms:W3CDTF">2021-06-23T10:18:17Z</dcterms:created>
  <dcterms:modified xsi:type="dcterms:W3CDTF">2021-11-01T05:26:38Z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